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4F09"/>
    <a:srgbClr val="FFD966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44" y="1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C59AE-25E0-4F43-B10F-790A8DF73FDA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5EFBC-5204-45B7-91AE-4A41766F4F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30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92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32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3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27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34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69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22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27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92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70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29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23E-8130-48BA-8E00-30D15BFB6D80}" type="datetimeFigureOut">
              <a:rPr kumimoji="1" lang="ja-JP" altLang="en-US" smtClean="0"/>
              <a:t>2023/4/27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24773-2179-4B1D-994D-B1DDE6D99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403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上矢印 52"/>
          <p:cNvSpPr/>
          <p:nvPr/>
        </p:nvSpPr>
        <p:spPr>
          <a:xfrm>
            <a:off x="8068343" y="878950"/>
            <a:ext cx="611437" cy="8640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6" name="上矢印 115"/>
          <p:cNvSpPr/>
          <p:nvPr/>
        </p:nvSpPr>
        <p:spPr>
          <a:xfrm>
            <a:off x="7260778" y="886131"/>
            <a:ext cx="612000" cy="21240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rtlCol="0" anchor="ctr" anchorCtr="1">
            <a:sp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1354" y="10882"/>
            <a:ext cx="76414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＜高知工科大学における内部質保証システム　体制図＞</a:t>
            </a:r>
            <a:endParaRPr kumimoji="1" lang="en-US" altLang="ja-JP" sz="2400" dirty="0" smtClean="0"/>
          </a:p>
        </p:txBody>
      </p:sp>
      <p:sp>
        <p:nvSpPr>
          <p:cNvPr id="5" name="上矢印 4"/>
          <p:cNvSpPr/>
          <p:nvPr/>
        </p:nvSpPr>
        <p:spPr>
          <a:xfrm>
            <a:off x="2327832" y="894422"/>
            <a:ext cx="611437" cy="8640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上矢印 55"/>
          <p:cNvSpPr/>
          <p:nvPr/>
        </p:nvSpPr>
        <p:spPr>
          <a:xfrm flipV="1">
            <a:off x="5975449" y="886131"/>
            <a:ext cx="917079" cy="2124000"/>
          </a:xfrm>
          <a:prstGeom prst="up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rtlCol="0" anchor="ctr" anchorCtr="1">
            <a:sp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31646" y="990442"/>
            <a:ext cx="147577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方針</a:t>
            </a:r>
            <a:endParaRPr kumimoji="1" lang="en-US" altLang="ja-JP" dirty="0" smtClean="0"/>
          </a:p>
          <a:p>
            <a:r>
              <a:rPr kumimoji="1" lang="ja-JP" altLang="en-US" dirty="0" smtClean="0"/>
              <a:t>改善指示</a:t>
            </a:r>
            <a:endParaRPr kumimoji="1" lang="en-US" altLang="ja-JP" dirty="0" smtClean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98630" y="1007802"/>
            <a:ext cx="20569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自己</a:t>
            </a:r>
            <a:r>
              <a:rPr lang="ja-JP" altLang="en-US" sz="1200" dirty="0" smtClean="0"/>
              <a:t>点検</a:t>
            </a:r>
            <a:r>
              <a:rPr lang="ja-JP" altLang="en-US" sz="1200" dirty="0"/>
              <a:t>・</a:t>
            </a:r>
            <a:r>
              <a:rPr lang="ja-JP" altLang="en-US" sz="1200" dirty="0" smtClean="0"/>
              <a:t>評価報告、</a:t>
            </a:r>
            <a:endParaRPr lang="en-US" altLang="ja-JP" sz="1200" dirty="0" smtClean="0"/>
          </a:p>
          <a:p>
            <a:r>
              <a:rPr lang="ja-JP" altLang="en-US" sz="1200" dirty="0" smtClean="0"/>
              <a:t>年度計画／業務</a:t>
            </a:r>
            <a:r>
              <a:rPr lang="ja-JP" altLang="en-US" sz="1200" dirty="0"/>
              <a:t>実績</a:t>
            </a:r>
            <a:r>
              <a:rPr lang="ja-JP" altLang="en-US" sz="1200" dirty="0" smtClean="0"/>
              <a:t>報告等</a:t>
            </a:r>
            <a:endParaRPr lang="en-US" altLang="ja-JP" sz="1200" dirty="0" smtClean="0"/>
          </a:p>
          <a:p>
            <a:r>
              <a:rPr lang="ja-JP" altLang="en-US" sz="1200" dirty="0" smtClean="0"/>
              <a:t>（大学全体として点検評価）</a:t>
            </a:r>
            <a:endParaRPr lang="en-US" altLang="ja-JP" sz="1200" dirty="0" smtClean="0"/>
          </a:p>
        </p:txBody>
      </p:sp>
      <p:sp>
        <p:nvSpPr>
          <p:cNvPr id="60" name="上矢印 59"/>
          <p:cNvSpPr/>
          <p:nvPr/>
        </p:nvSpPr>
        <p:spPr>
          <a:xfrm>
            <a:off x="884639" y="2137465"/>
            <a:ext cx="611437" cy="9000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465999" y="2234898"/>
            <a:ext cx="20569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自己</a:t>
            </a:r>
            <a:r>
              <a:rPr lang="ja-JP" altLang="en-US" sz="1200" dirty="0" smtClean="0"/>
              <a:t>点検</a:t>
            </a:r>
            <a:r>
              <a:rPr lang="ja-JP" altLang="en-US" sz="1200" dirty="0"/>
              <a:t>・</a:t>
            </a:r>
            <a:r>
              <a:rPr lang="ja-JP" altLang="en-US" sz="1200" dirty="0" smtClean="0"/>
              <a:t>評価報告、</a:t>
            </a:r>
            <a:endParaRPr lang="en-US" altLang="ja-JP" sz="1200" dirty="0" smtClean="0"/>
          </a:p>
          <a:p>
            <a:r>
              <a:rPr lang="ja-JP" altLang="en-US" sz="1200" dirty="0" smtClean="0"/>
              <a:t>年度計画／業務</a:t>
            </a:r>
            <a:r>
              <a:rPr lang="ja-JP" altLang="en-US" sz="1200" dirty="0"/>
              <a:t>実績</a:t>
            </a:r>
            <a:r>
              <a:rPr lang="ja-JP" altLang="en-US" sz="1200" dirty="0" smtClean="0"/>
              <a:t>報告</a:t>
            </a:r>
            <a:r>
              <a:rPr lang="ja-JP" altLang="en-US" sz="1200" dirty="0"/>
              <a:t>等</a:t>
            </a:r>
            <a:endParaRPr lang="en-US" altLang="ja-JP" sz="1200" dirty="0" smtClean="0"/>
          </a:p>
          <a:p>
            <a:r>
              <a:rPr lang="ja-JP" altLang="en-US" sz="1200" dirty="0" smtClean="0"/>
              <a:t>（学群における点検評価）</a:t>
            </a:r>
            <a:endParaRPr lang="en-US" altLang="ja-JP" sz="1200" dirty="0" smtClean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010238" y="2202936"/>
            <a:ext cx="289171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自己点検・評価</a:t>
            </a:r>
            <a:r>
              <a:rPr lang="ja-JP" altLang="en-US" sz="1200" dirty="0" smtClean="0"/>
              <a:t>報告、</a:t>
            </a:r>
            <a:endParaRPr lang="en-US" altLang="ja-JP" sz="1200" dirty="0"/>
          </a:p>
          <a:p>
            <a:r>
              <a:rPr lang="ja-JP" altLang="en-US" sz="1200" dirty="0"/>
              <a:t>年度計画／業務実績</a:t>
            </a:r>
            <a:r>
              <a:rPr lang="ja-JP" altLang="en-US" sz="1200" dirty="0" smtClean="0"/>
              <a:t>報告</a:t>
            </a:r>
            <a:r>
              <a:rPr lang="ja-JP" altLang="en-US" sz="1200" dirty="0"/>
              <a:t>等</a:t>
            </a:r>
            <a:endParaRPr lang="en-US" altLang="ja-JP" sz="1200" dirty="0"/>
          </a:p>
          <a:p>
            <a:r>
              <a:rPr lang="ja-JP" altLang="en-US" sz="1200" dirty="0"/>
              <a:t>（</a:t>
            </a:r>
            <a:r>
              <a:rPr lang="ja-JP" altLang="en-US" sz="1200" dirty="0" smtClean="0"/>
              <a:t>全学的な取組みを</a:t>
            </a:r>
            <a:endParaRPr lang="en-US" altLang="ja-JP" sz="1200" dirty="0" smtClean="0"/>
          </a:p>
          <a:p>
            <a:r>
              <a:rPr lang="ja-JP" altLang="en-US" sz="1200" dirty="0" smtClean="0"/>
              <a:t>内容別に点検評価）</a:t>
            </a:r>
            <a:endParaRPr lang="en-US" altLang="ja-JP" sz="12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2742" y="504347"/>
            <a:ext cx="9269191" cy="369332"/>
          </a:xfrm>
          <a:prstGeom prst="rect">
            <a:avLst/>
          </a:prstGeom>
          <a:solidFill>
            <a:schemeClr val="accent4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prstClr val="black"/>
                </a:solidFill>
              </a:rPr>
              <a:t>教育研究審議会（学長ほか</a:t>
            </a:r>
            <a:r>
              <a:rPr lang="ja-JP" altLang="en-US" dirty="0" smtClean="0">
                <a:solidFill>
                  <a:prstClr val="black"/>
                </a:solidFill>
              </a:rPr>
              <a:t>）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82742" y="1737487"/>
            <a:ext cx="92691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prstClr val="black"/>
                </a:solidFill>
              </a:rPr>
              <a:t>自己点検・評価専門委員会（学長ほか）</a:t>
            </a:r>
            <a:endParaRPr lang="en-US" altLang="ja-JP" dirty="0">
              <a:solidFill>
                <a:srgbClr val="FF0000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101" name="上矢印 100"/>
          <p:cNvSpPr/>
          <p:nvPr/>
        </p:nvSpPr>
        <p:spPr>
          <a:xfrm>
            <a:off x="3439696" y="2127265"/>
            <a:ext cx="611437" cy="90000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2" name="テキスト ボックス 101"/>
          <p:cNvSpPr txBox="1"/>
          <p:nvPr/>
        </p:nvSpPr>
        <p:spPr>
          <a:xfrm rot="5400000">
            <a:off x="9621463" y="2234263"/>
            <a:ext cx="4062651" cy="46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270" wrap="square" rtlCol="0" anchor="ctr" anchorCtr="0">
            <a:spAutoFit/>
          </a:bodyPr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高知県公立大学法人評価委員会</a:t>
            </a:r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9564481" y="564551"/>
            <a:ext cx="1836000" cy="287022"/>
            <a:chOff x="9955527" y="939800"/>
            <a:chExt cx="1624892" cy="287022"/>
          </a:xfrm>
        </p:grpSpPr>
        <p:sp>
          <p:nvSpPr>
            <p:cNvPr id="19" name="右矢印 18"/>
            <p:cNvSpPr/>
            <p:nvPr/>
          </p:nvSpPr>
          <p:spPr>
            <a:xfrm>
              <a:off x="9960419" y="939800"/>
              <a:ext cx="1620000" cy="124462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右矢印 105"/>
            <p:cNvSpPr/>
            <p:nvPr/>
          </p:nvSpPr>
          <p:spPr>
            <a:xfrm flipH="1">
              <a:off x="9955527" y="1102360"/>
              <a:ext cx="1620000" cy="124462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3" name="テキスト ボックス 102"/>
          <p:cNvSpPr txBox="1"/>
          <p:nvPr/>
        </p:nvSpPr>
        <p:spPr>
          <a:xfrm rot="5400000">
            <a:off x="9698417" y="716737"/>
            <a:ext cx="1015663" cy="46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270" wrap="square" rtlCol="0" anchor="ctr" anchorCtr="0">
            <a:spAutoFit/>
          </a:bodyPr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理事会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0569089" y="810933"/>
            <a:ext cx="763671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法人評価</a:t>
            </a:r>
            <a:endParaRPr kumimoji="1" lang="en-US" altLang="ja-JP" sz="1100" dirty="0" smtClean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8636002" y="236693"/>
            <a:ext cx="156083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実績報告・自己</a:t>
            </a:r>
            <a:r>
              <a:rPr lang="ja-JP" altLang="en-US" sz="1200" dirty="0"/>
              <a:t>評価</a:t>
            </a:r>
            <a:endParaRPr kumimoji="1" lang="en-US" altLang="ja-JP" sz="1200" dirty="0" smtClean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795068" y="2260245"/>
            <a:ext cx="301274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・センター</a:t>
            </a:r>
            <a:r>
              <a:rPr lang="ja-JP" altLang="en-US" sz="1200" dirty="0"/>
              <a:t>等での</a:t>
            </a:r>
            <a:r>
              <a:rPr lang="en-US" altLang="ja-JP" sz="1200" dirty="0"/>
              <a:t>PDCI</a:t>
            </a:r>
            <a:r>
              <a:rPr lang="ja-JP" altLang="en-US" sz="1200" dirty="0"/>
              <a:t>サイクルに</a:t>
            </a:r>
            <a:r>
              <a:rPr lang="ja-JP" altLang="en-US" sz="1200" dirty="0" smtClean="0"/>
              <a:t>おいて、改善提案、重要</a:t>
            </a:r>
            <a:r>
              <a:rPr lang="ja-JP" altLang="en-US" sz="1200" dirty="0"/>
              <a:t>な制度変更等</a:t>
            </a:r>
            <a:r>
              <a:rPr lang="ja-JP" altLang="en-US" sz="1200" dirty="0" smtClean="0"/>
              <a:t>が生じる</a:t>
            </a:r>
            <a:r>
              <a:rPr lang="ja-JP" altLang="en-US" sz="1200" dirty="0"/>
              <a:t>場合は、教育研究審議会に附議</a:t>
            </a:r>
            <a:endParaRPr lang="en-US" altLang="ja-JP" sz="12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9218458" y="3012352"/>
            <a:ext cx="188203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教職協働センターは、各学群から選出された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教員及び事務局の担当課の職員で構成する</a:t>
            </a:r>
            <a:endParaRPr kumimoji="1" lang="en-US" altLang="ja-JP" sz="1200" dirty="0" smtClean="0"/>
          </a:p>
        </p:txBody>
      </p:sp>
      <p:grpSp>
        <p:nvGrpSpPr>
          <p:cNvPr id="3" name="グループ化 2"/>
          <p:cNvGrpSpPr/>
          <p:nvPr/>
        </p:nvGrpSpPr>
        <p:grpSpPr>
          <a:xfrm>
            <a:off x="10116216" y="5559745"/>
            <a:ext cx="2408694" cy="1402597"/>
            <a:chOff x="10127842" y="5240216"/>
            <a:chExt cx="1868787" cy="1044000"/>
          </a:xfrm>
        </p:grpSpPr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78373" y="5240216"/>
              <a:ext cx="1057110" cy="1044000"/>
            </a:xfrm>
            <a:prstGeom prst="rect">
              <a:avLst/>
            </a:prstGeom>
            <a:scene3d>
              <a:camera prst="isometricTopUp"/>
              <a:lightRig rig="threePt" dir="t"/>
            </a:scene3d>
          </p:spPr>
        </p:pic>
        <p:sp>
          <p:nvSpPr>
            <p:cNvPr id="70" name="テキスト ボックス 69"/>
            <p:cNvSpPr txBox="1"/>
            <p:nvPr/>
          </p:nvSpPr>
          <p:spPr>
            <a:xfrm>
              <a:off x="10127842" y="6048899"/>
              <a:ext cx="1868787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/>
                <a:t>PDCI</a:t>
              </a:r>
              <a:r>
                <a:rPr lang="ja-JP" altLang="en-US" sz="900" dirty="0"/>
                <a:t>（</a:t>
              </a:r>
              <a:r>
                <a:rPr lang="en-US" altLang="ja-JP" sz="900" dirty="0"/>
                <a:t>Plan, Do, Check, Innovate</a:t>
              </a:r>
              <a:r>
                <a:rPr lang="ja-JP" altLang="en-US" sz="900" dirty="0"/>
                <a:t>）</a:t>
              </a:r>
              <a:endParaRPr kumimoji="1" lang="en-US" altLang="ja-JP" sz="900" dirty="0" smtClean="0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10879327" y="5390642"/>
              <a:ext cx="24213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 smtClean="0"/>
                <a:t>P</a:t>
              </a:r>
              <a:endParaRPr kumimoji="1" lang="en-US" altLang="ja-JP" sz="1200" dirty="0" smtClean="0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11308742" y="5621474"/>
              <a:ext cx="24213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/>
                <a:t>D</a:t>
              </a:r>
              <a:endParaRPr kumimoji="1" lang="en-US" altLang="ja-JP" sz="1200" dirty="0" smtClean="0"/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10892906" y="5839519"/>
              <a:ext cx="24213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C</a:t>
              </a: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0499152" y="5621474"/>
              <a:ext cx="24213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 smtClean="0"/>
                <a:t>I</a:t>
              </a:r>
              <a:endParaRPr kumimoji="1" lang="en-US" altLang="ja-JP" sz="1200" dirty="0" smtClean="0"/>
            </a:p>
          </p:txBody>
        </p:sp>
      </p:grpSp>
      <p:pic>
        <p:nvPicPr>
          <p:cNvPr id="67" name="図 6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1589" y="5604904"/>
            <a:ext cx="941190" cy="1026500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499" y="3642354"/>
            <a:ext cx="446054" cy="44052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91" name="図 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754" y="3096075"/>
            <a:ext cx="446054" cy="44052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92" name="図 9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5310" y="5762553"/>
            <a:ext cx="446054" cy="44052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93" name="図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080" y="5383721"/>
            <a:ext cx="446054" cy="44052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94" name="図 9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5310" y="4881755"/>
            <a:ext cx="446054" cy="44052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95" name="図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081" y="4435669"/>
            <a:ext cx="446054" cy="44052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96" name="図 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4860" y="4006393"/>
            <a:ext cx="446054" cy="44052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pic>
        <p:nvPicPr>
          <p:cNvPr id="97" name="図 9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5310" y="6296213"/>
            <a:ext cx="446054" cy="440522"/>
          </a:xfrm>
          <a:prstGeom prst="rect">
            <a:avLst/>
          </a:prstGeom>
          <a:scene3d>
            <a:camera prst="isometricTopUp"/>
            <a:lightRig rig="threePt" dir="t"/>
          </a:scene3d>
        </p:spPr>
      </p:pic>
      <p:sp>
        <p:nvSpPr>
          <p:cNvPr id="98" name="正方形/長方形 97"/>
          <p:cNvSpPr>
            <a:spLocks noChangeArrowheads="1"/>
          </p:cNvSpPr>
          <p:nvPr/>
        </p:nvSpPr>
        <p:spPr bwMode="auto">
          <a:xfrm>
            <a:off x="522510" y="3678051"/>
            <a:ext cx="8640000" cy="360000"/>
          </a:xfrm>
          <a:prstGeom prst="rect">
            <a:avLst/>
          </a:prstGeom>
          <a:solidFill>
            <a:srgbClr val="9DE5E7">
              <a:alpha val="20000"/>
            </a:srgbClr>
          </a:solidFill>
          <a:ln w="12700">
            <a:solidFill>
              <a:srgbClr val="4A7EB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marL="2880000">
              <a:defRPr/>
            </a:pPr>
            <a:r>
              <a:rPr lang="ja-JP" altLang="en-US" sz="1400" b="1" dirty="0" smtClean="0">
                <a:solidFill>
                  <a:prstClr val="black"/>
                </a:solidFill>
              </a:rPr>
              <a:t>　　　　　国際</a:t>
            </a:r>
            <a:r>
              <a:rPr lang="ja-JP" altLang="en-US" sz="1400" b="1" dirty="0">
                <a:solidFill>
                  <a:prstClr val="black"/>
                </a:solidFill>
              </a:rPr>
              <a:t>交流センター</a:t>
            </a:r>
          </a:p>
        </p:txBody>
      </p:sp>
      <p:sp>
        <p:nvSpPr>
          <p:cNvPr id="99" name="正方形/長方形 98"/>
          <p:cNvSpPr>
            <a:spLocks noChangeArrowheads="1"/>
          </p:cNvSpPr>
          <p:nvPr/>
        </p:nvSpPr>
        <p:spPr bwMode="auto">
          <a:xfrm>
            <a:off x="516875" y="5809081"/>
            <a:ext cx="8640000" cy="360000"/>
          </a:xfrm>
          <a:prstGeom prst="rect">
            <a:avLst/>
          </a:prstGeom>
          <a:solidFill>
            <a:srgbClr val="9DE5E7">
              <a:alpha val="20000"/>
            </a:srgbClr>
          </a:solidFill>
          <a:ln w="12700">
            <a:solidFill>
              <a:srgbClr val="4A7EB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marL="2880000">
              <a:defRPr/>
            </a:pPr>
            <a:r>
              <a:rPr lang="ja-JP" altLang="en-US" sz="1400" b="1" dirty="0" smtClean="0">
                <a:solidFill>
                  <a:prstClr val="black"/>
                </a:solidFill>
              </a:rPr>
              <a:t>　　　　　情報</a:t>
            </a:r>
            <a:r>
              <a:rPr lang="ja-JP" altLang="en-US" sz="1400" b="1" dirty="0">
                <a:solidFill>
                  <a:prstClr val="black"/>
                </a:solidFill>
              </a:rPr>
              <a:t>センター</a:t>
            </a:r>
            <a:endParaRPr lang="en-US" altLang="ja-JP" sz="1400" b="1" dirty="0">
              <a:solidFill>
                <a:prstClr val="black"/>
              </a:solidFill>
            </a:endParaRPr>
          </a:p>
        </p:txBody>
      </p:sp>
      <p:sp>
        <p:nvSpPr>
          <p:cNvPr id="100" name="正方形/長方形 99"/>
          <p:cNvSpPr>
            <a:spLocks noChangeArrowheads="1"/>
          </p:cNvSpPr>
          <p:nvPr/>
        </p:nvSpPr>
        <p:spPr bwMode="auto">
          <a:xfrm>
            <a:off x="516876" y="5414656"/>
            <a:ext cx="8640000" cy="360000"/>
          </a:xfrm>
          <a:prstGeom prst="rect">
            <a:avLst/>
          </a:prstGeom>
          <a:solidFill>
            <a:srgbClr val="9DE5E7">
              <a:alpha val="20000"/>
            </a:srgbClr>
          </a:solidFill>
          <a:ln w="12700">
            <a:solidFill>
              <a:srgbClr val="4A7EB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marL="2880000">
              <a:defRPr/>
            </a:pPr>
            <a:r>
              <a:rPr lang="ja-JP" altLang="en-US" sz="1400" b="1" dirty="0" smtClean="0">
                <a:solidFill>
                  <a:srgbClr val="000000"/>
                </a:solidFill>
              </a:rPr>
              <a:t>　　　　　就職</a:t>
            </a:r>
            <a:r>
              <a:rPr lang="ja-JP" altLang="en-US" sz="1400" b="1" dirty="0">
                <a:solidFill>
                  <a:srgbClr val="000000"/>
                </a:solidFill>
              </a:rPr>
              <a:t>センター</a:t>
            </a:r>
            <a:endParaRPr lang="en-US" altLang="ja-JP" sz="1400" b="1" dirty="0">
              <a:solidFill>
                <a:srgbClr val="000000"/>
              </a:solidFill>
            </a:endParaRPr>
          </a:p>
          <a:p>
            <a:pPr marL="2880000">
              <a:defRPr/>
            </a:pPr>
            <a:r>
              <a:rPr lang="ja-JP" altLang="en-US" sz="900" b="1" dirty="0">
                <a:solidFill>
                  <a:srgbClr val="000000"/>
                </a:solidFill>
              </a:rPr>
              <a:t>　</a:t>
            </a:r>
            <a:r>
              <a:rPr lang="ja-JP" altLang="en-US" sz="900" b="1" dirty="0" smtClean="0">
                <a:solidFill>
                  <a:srgbClr val="000000"/>
                </a:solidFill>
              </a:rPr>
              <a:t>　　　　　　　　　インターンシップ</a:t>
            </a:r>
            <a:r>
              <a:rPr lang="ja-JP" altLang="en-US" sz="900" b="1" dirty="0">
                <a:solidFill>
                  <a:srgbClr val="000000"/>
                </a:solidFill>
              </a:rPr>
              <a:t>部会</a:t>
            </a:r>
            <a:endParaRPr lang="en-US" altLang="ja-JP" sz="900" b="1" dirty="0">
              <a:solidFill>
                <a:srgbClr val="FF0000"/>
              </a:solidFill>
            </a:endParaRPr>
          </a:p>
        </p:txBody>
      </p:sp>
      <p:sp>
        <p:nvSpPr>
          <p:cNvPr id="104" name="正方形/長方形 103"/>
          <p:cNvSpPr>
            <a:spLocks noChangeArrowheads="1"/>
          </p:cNvSpPr>
          <p:nvPr/>
        </p:nvSpPr>
        <p:spPr bwMode="auto">
          <a:xfrm>
            <a:off x="511797" y="4875524"/>
            <a:ext cx="8640000" cy="509238"/>
          </a:xfrm>
          <a:prstGeom prst="rect">
            <a:avLst/>
          </a:prstGeom>
          <a:solidFill>
            <a:srgbClr val="9DE5E7">
              <a:alpha val="20000"/>
            </a:srgbClr>
          </a:solidFill>
          <a:ln w="12700">
            <a:solidFill>
              <a:srgbClr val="4A7EB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marL="2880000">
              <a:defRPr/>
            </a:pPr>
            <a:r>
              <a:rPr lang="ja-JP" altLang="en-US" sz="1400" b="1" dirty="0" smtClean="0">
                <a:solidFill>
                  <a:prstClr val="black"/>
                </a:solidFill>
              </a:rPr>
              <a:t>　　　　　学生</a:t>
            </a:r>
            <a:r>
              <a:rPr lang="ja-JP" altLang="en-US" sz="1400" b="1" dirty="0">
                <a:solidFill>
                  <a:prstClr val="black"/>
                </a:solidFill>
              </a:rPr>
              <a:t>支援センター</a:t>
            </a:r>
            <a:endParaRPr lang="en-US" altLang="ja-JP" sz="1400" b="1" dirty="0">
              <a:solidFill>
                <a:prstClr val="black"/>
              </a:solidFill>
            </a:endParaRPr>
          </a:p>
          <a:p>
            <a:pPr marL="2880000">
              <a:defRPr/>
            </a:pPr>
            <a:r>
              <a:rPr lang="ja-JP" altLang="en-US" sz="900" b="1" dirty="0">
                <a:solidFill>
                  <a:prstClr val="black"/>
                </a:solidFill>
              </a:rPr>
              <a:t>　</a:t>
            </a:r>
            <a:r>
              <a:rPr lang="ja-JP" altLang="en-US" sz="900" b="1" dirty="0" smtClean="0">
                <a:solidFill>
                  <a:prstClr val="black"/>
                </a:solidFill>
              </a:rPr>
              <a:t>　　　　　　　　　健康</a:t>
            </a:r>
            <a:r>
              <a:rPr lang="ja-JP" altLang="en-US" sz="900" b="1" dirty="0">
                <a:solidFill>
                  <a:prstClr val="black"/>
                </a:solidFill>
              </a:rPr>
              <a:t>管理</a:t>
            </a:r>
            <a:r>
              <a:rPr lang="ja-JP" altLang="en-US" sz="900" b="1" dirty="0" smtClean="0">
                <a:solidFill>
                  <a:prstClr val="black"/>
                </a:solidFill>
              </a:rPr>
              <a:t>センター</a:t>
            </a:r>
            <a:endParaRPr lang="en-US" altLang="ja-JP" sz="900" b="1" dirty="0" smtClean="0">
              <a:solidFill>
                <a:prstClr val="black"/>
              </a:solidFill>
            </a:endParaRPr>
          </a:p>
          <a:p>
            <a:pPr marL="2880000">
              <a:defRPr/>
            </a:pPr>
            <a:r>
              <a:rPr lang="ja-JP" altLang="en-US" sz="900" b="1" dirty="0" smtClean="0">
                <a:solidFill>
                  <a:prstClr val="black"/>
                </a:solidFill>
              </a:rPr>
              <a:t>　　　　　　　　　　女性</a:t>
            </a:r>
            <a:r>
              <a:rPr lang="ja-JP" altLang="en-US" sz="900" b="1" dirty="0">
                <a:solidFill>
                  <a:prstClr val="black"/>
                </a:solidFill>
              </a:rPr>
              <a:t>エンジニア育成支援センター</a:t>
            </a:r>
            <a:endParaRPr lang="en-US" altLang="ja-JP" sz="900" b="1" dirty="0">
              <a:solidFill>
                <a:prstClr val="black"/>
              </a:solidFill>
            </a:endParaRPr>
          </a:p>
        </p:txBody>
      </p:sp>
      <p:sp>
        <p:nvSpPr>
          <p:cNvPr id="105" name="正方形/長方形 104"/>
          <p:cNvSpPr>
            <a:spLocks noChangeArrowheads="1"/>
          </p:cNvSpPr>
          <p:nvPr/>
        </p:nvSpPr>
        <p:spPr bwMode="auto">
          <a:xfrm>
            <a:off x="518016" y="4078056"/>
            <a:ext cx="8640000" cy="360000"/>
          </a:xfrm>
          <a:prstGeom prst="rect">
            <a:avLst/>
          </a:prstGeom>
          <a:solidFill>
            <a:srgbClr val="9DE5E7">
              <a:alpha val="20000"/>
            </a:srgbClr>
          </a:solidFill>
          <a:ln w="12700">
            <a:solidFill>
              <a:srgbClr val="4A7EB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marL="2880000">
              <a:defRPr/>
            </a:pPr>
            <a:r>
              <a:rPr lang="ja-JP" altLang="en-US" sz="1400" b="1" dirty="0" smtClean="0">
                <a:solidFill>
                  <a:srgbClr val="000000"/>
                </a:solidFill>
              </a:rPr>
              <a:t>　　　　　入試</a:t>
            </a:r>
            <a:r>
              <a:rPr lang="ja-JP" altLang="en-US" sz="1400" b="1" dirty="0">
                <a:solidFill>
                  <a:prstClr val="black"/>
                </a:solidFill>
              </a:rPr>
              <a:t>センター</a:t>
            </a:r>
            <a:endParaRPr lang="en-US" altLang="ja-JP" sz="1400" b="1" dirty="0">
              <a:solidFill>
                <a:prstClr val="black"/>
              </a:solidFill>
            </a:endParaRPr>
          </a:p>
          <a:p>
            <a:pPr marL="2880000">
              <a:defRPr/>
            </a:pPr>
            <a:r>
              <a:rPr lang="ja-JP" altLang="en-US" sz="900" b="1" dirty="0">
                <a:solidFill>
                  <a:prstClr val="black"/>
                </a:solidFill>
              </a:rPr>
              <a:t>　</a:t>
            </a:r>
            <a:r>
              <a:rPr lang="ja-JP" altLang="en-US" sz="900" b="1" dirty="0" smtClean="0">
                <a:solidFill>
                  <a:prstClr val="black"/>
                </a:solidFill>
              </a:rPr>
              <a:t>　　　　　　　　　入試</a:t>
            </a:r>
            <a:r>
              <a:rPr lang="ja-JP" altLang="en-US" sz="900" b="1" dirty="0">
                <a:solidFill>
                  <a:prstClr val="black"/>
                </a:solidFill>
              </a:rPr>
              <a:t>実施部会</a:t>
            </a:r>
            <a:endParaRPr lang="en-US" altLang="ja-JP" sz="900" b="1" dirty="0">
              <a:solidFill>
                <a:prstClr val="black"/>
              </a:solidFill>
            </a:endParaRPr>
          </a:p>
        </p:txBody>
      </p:sp>
      <p:sp>
        <p:nvSpPr>
          <p:cNvPr id="108" name="正方形/長方形 107"/>
          <p:cNvSpPr>
            <a:spLocks noChangeArrowheads="1"/>
          </p:cNvSpPr>
          <p:nvPr/>
        </p:nvSpPr>
        <p:spPr bwMode="auto">
          <a:xfrm>
            <a:off x="516875" y="4475322"/>
            <a:ext cx="8640000" cy="360000"/>
          </a:xfrm>
          <a:prstGeom prst="rect">
            <a:avLst/>
          </a:prstGeom>
          <a:solidFill>
            <a:srgbClr val="9DE5E7">
              <a:alpha val="20000"/>
            </a:srgbClr>
          </a:solidFill>
          <a:ln w="12700">
            <a:solidFill>
              <a:srgbClr val="4A7EB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marL="2880000">
              <a:defRPr/>
            </a:pPr>
            <a:r>
              <a:rPr lang="ja-JP" altLang="en-US" sz="1400" b="1" dirty="0" smtClean="0">
                <a:solidFill>
                  <a:srgbClr val="000000"/>
                </a:solidFill>
              </a:rPr>
              <a:t>　　　　　広報</a:t>
            </a:r>
            <a:r>
              <a:rPr lang="ja-JP" altLang="en-US" sz="1400" b="1" dirty="0">
                <a:solidFill>
                  <a:prstClr val="black"/>
                </a:solidFill>
              </a:rPr>
              <a:t>センター</a:t>
            </a:r>
            <a:endParaRPr lang="en-US" altLang="ja-JP" sz="1400" b="1" dirty="0">
              <a:solidFill>
                <a:prstClr val="black"/>
              </a:solidFill>
            </a:endParaRPr>
          </a:p>
        </p:txBody>
      </p:sp>
      <p:sp>
        <p:nvSpPr>
          <p:cNvPr id="115" name="正方形/長方形 114"/>
          <p:cNvSpPr>
            <a:spLocks noChangeArrowheads="1"/>
          </p:cNvSpPr>
          <p:nvPr/>
        </p:nvSpPr>
        <p:spPr bwMode="auto">
          <a:xfrm>
            <a:off x="516875" y="3021396"/>
            <a:ext cx="8640000" cy="615471"/>
          </a:xfrm>
          <a:prstGeom prst="rect">
            <a:avLst/>
          </a:prstGeom>
          <a:solidFill>
            <a:srgbClr val="9DE5E7">
              <a:alpha val="20000"/>
            </a:srgbClr>
          </a:solidFill>
          <a:ln w="12700">
            <a:solidFill>
              <a:srgbClr val="4A7EB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marL="2880000">
              <a:defRPr/>
            </a:pPr>
            <a:r>
              <a:rPr lang="ja-JP" altLang="en-US" sz="900" b="1" dirty="0">
                <a:solidFill>
                  <a:prstClr val="black"/>
                </a:solidFill>
              </a:rPr>
              <a:t>　　　　</a:t>
            </a:r>
            <a:endParaRPr lang="en-US" altLang="ja-JP" sz="900" b="1" dirty="0">
              <a:solidFill>
                <a:prstClr val="black"/>
              </a:solidFill>
            </a:endParaRPr>
          </a:p>
          <a:p>
            <a:pPr marL="2880000">
              <a:defRPr/>
            </a:pPr>
            <a:r>
              <a:rPr lang="ja-JP" altLang="en-US" sz="1400" b="1" dirty="0" smtClean="0">
                <a:solidFill>
                  <a:prstClr val="black"/>
                </a:solidFill>
              </a:rPr>
              <a:t>　　　　　教育</a:t>
            </a:r>
            <a:r>
              <a:rPr lang="ja-JP" altLang="en-US" sz="1400" b="1" dirty="0">
                <a:solidFill>
                  <a:prstClr val="black"/>
                </a:solidFill>
              </a:rPr>
              <a:t>センター</a:t>
            </a:r>
            <a:endParaRPr lang="en-US" altLang="ja-JP" sz="1400" b="1" dirty="0">
              <a:solidFill>
                <a:prstClr val="black"/>
              </a:solidFill>
            </a:endParaRPr>
          </a:p>
          <a:p>
            <a:pPr marL="2880000">
              <a:defRPr/>
            </a:pPr>
            <a:r>
              <a:rPr lang="ja-JP" altLang="en-US" sz="900" b="1" dirty="0">
                <a:solidFill>
                  <a:prstClr val="black"/>
                </a:solidFill>
              </a:rPr>
              <a:t>　</a:t>
            </a:r>
            <a:r>
              <a:rPr lang="ja-JP" altLang="en-US" sz="900" b="1" dirty="0" smtClean="0">
                <a:solidFill>
                  <a:prstClr val="black"/>
                </a:solidFill>
              </a:rPr>
              <a:t>　　　　　　　　　教職</a:t>
            </a:r>
            <a:r>
              <a:rPr lang="ja-JP" altLang="en-US" sz="900" b="1" dirty="0">
                <a:solidFill>
                  <a:prstClr val="black"/>
                </a:solidFill>
              </a:rPr>
              <a:t>課程支援</a:t>
            </a:r>
            <a:r>
              <a:rPr lang="ja-JP" altLang="en-US" sz="900" b="1" dirty="0" smtClean="0">
                <a:solidFill>
                  <a:prstClr val="black"/>
                </a:solidFill>
              </a:rPr>
              <a:t>センター</a:t>
            </a:r>
            <a:endParaRPr lang="en-US" altLang="ja-JP" sz="900" b="1" dirty="0">
              <a:solidFill>
                <a:prstClr val="black"/>
              </a:solidFill>
            </a:endParaRPr>
          </a:p>
          <a:p>
            <a:pPr marL="2880000">
              <a:defRPr/>
            </a:pPr>
            <a:r>
              <a:rPr lang="ja-JP" altLang="en-US" sz="1400" b="1" dirty="0" smtClean="0">
                <a:solidFill>
                  <a:prstClr val="black"/>
                </a:solidFill>
              </a:rPr>
              <a:t>　　　　　（博士後期課程委員会）</a:t>
            </a:r>
            <a:endParaRPr lang="en-US" altLang="ja-JP" sz="1400" b="1" dirty="0">
              <a:solidFill>
                <a:prstClr val="black"/>
              </a:solidFill>
            </a:endParaRPr>
          </a:p>
          <a:p>
            <a:pPr marL="2880000" algn="ctr">
              <a:defRPr/>
            </a:pPr>
            <a:r>
              <a:rPr lang="ja-JP" altLang="en-US" sz="900" b="1" dirty="0">
                <a:solidFill>
                  <a:prstClr val="black"/>
                </a:solidFill>
              </a:rPr>
              <a:t>　</a:t>
            </a:r>
          </a:p>
        </p:txBody>
      </p:sp>
      <p:sp>
        <p:nvSpPr>
          <p:cNvPr id="119" name="正方形/長方形 118"/>
          <p:cNvSpPr>
            <a:spLocks noChangeArrowheads="1"/>
          </p:cNvSpPr>
          <p:nvPr/>
        </p:nvSpPr>
        <p:spPr bwMode="auto">
          <a:xfrm>
            <a:off x="516873" y="6205065"/>
            <a:ext cx="8640000" cy="360000"/>
          </a:xfrm>
          <a:prstGeom prst="rect">
            <a:avLst/>
          </a:prstGeom>
          <a:solidFill>
            <a:srgbClr val="9DE5E7">
              <a:alpha val="20000"/>
            </a:srgbClr>
          </a:solidFill>
          <a:ln w="12700">
            <a:solidFill>
              <a:srgbClr val="4A7EB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marL="2880000">
              <a:defRPr/>
            </a:pPr>
            <a:r>
              <a:rPr lang="ja-JP" altLang="en-US" sz="1400" b="1" dirty="0" smtClean="0">
                <a:solidFill>
                  <a:prstClr val="black"/>
                </a:solidFill>
              </a:rPr>
              <a:t>　　　　　地域</a:t>
            </a:r>
            <a:r>
              <a:rPr lang="ja-JP" altLang="en-US" sz="1400" b="1" dirty="0">
                <a:solidFill>
                  <a:prstClr val="black"/>
                </a:solidFill>
              </a:rPr>
              <a:t>教育支援センター</a:t>
            </a:r>
            <a:endParaRPr lang="en-US" altLang="ja-JP" sz="1400" b="1" dirty="0">
              <a:solidFill>
                <a:prstClr val="black"/>
              </a:solidFill>
            </a:endParaRPr>
          </a:p>
        </p:txBody>
      </p:sp>
      <p:sp>
        <p:nvSpPr>
          <p:cNvPr id="125" name="円/楕円 28"/>
          <p:cNvSpPr/>
          <p:nvPr/>
        </p:nvSpPr>
        <p:spPr>
          <a:xfrm>
            <a:off x="3128986" y="3057164"/>
            <a:ext cx="615959" cy="3456000"/>
          </a:xfrm>
          <a:prstGeom prst="ellipse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  <a:alpha val="70000"/>
                </a:schemeClr>
              </a:gs>
              <a:gs pos="0">
                <a:schemeClr val="accent6">
                  <a:lumMod val="105000"/>
                  <a:satMod val="103000"/>
                  <a:tint val="73000"/>
                  <a:alpha val="40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</a:rPr>
              <a:t>教職協働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組織</a:t>
            </a:r>
            <a:endParaRPr lang="en-US" altLang="ja-JP" b="1" dirty="0">
              <a:solidFill>
                <a:srgbClr val="FF0000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3938" y="3086216"/>
            <a:ext cx="1415772" cy="3420000"/>
          </a:xfrm>
          <a:prstGeom prst="rect">
            <a:avLst/>
          </a:prstGeom>
          <a:solidFill>
            <a:srgbClr val="FFD966">
              <a:alpha val="65098"/>
            </a:srgb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600" b="1" dirty="0" smtClean="0"/>
              <a:t>　各学群</a:t>
            </a:r>
            <a:r>
              <a:rPr lang="ja-JP" altLang="en-US" sz="1600" b="1" dirty="0"/>
              <a:t>等委員会</a:t>
            </a:r>
            <a:endParaRPr lang="en-US" altLang="ja-JP" sz="1600" b="1" dirty="0"/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システム</a:t>
            </a:r>
            <a:r>
              <a:rPr lang="ja-JP" altLang="en-US" sz="1600" b="1" dirty="0"/>
              <a:t>工学群</a:t>
            </a:r>
            <a:endParaRPr lang="en-US" altLang="ja-JP" sz="1600" b="1" dirty="0"/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理工学群</a:t>
            </a:r>
            <a:endParaRPr lang="en-US" altLang="ja-JP" sz="1600" b="1" dirty="0"/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情報学群</a:t>
            </a:r>
            <a:endParaRPr lang="en-US" altLang="ja-JP" sz="1600" b="1" dirty="0"/>
          </a:p>
          <a:p>
            <a:r>
              <a:rPr lang="ja-JP" altLang="en-US" sz="1600" b="1" dirty="0"/>
              <a:t>　</a:t>
            </a:r>
            <a:r>
              <a:rPr lang="ja-JP" altLang="en-US" sz="1600" b="1" dirty="0" smtClean="0"/>
              <a:t>　　経済</a:t>
            </a:r>
            <a:r>
              <a:rPr lang="ja-JP" altLang="en-US" sz="1600" b="1" dirty="0"/>
              <a:t>・</a:t>
            </a:r>
            <a:r>
              <a:rPr lang="ja-JP" altLang="en-US" sz="1600" b="1" dirty="0" smtClean="0"/>
              <a:t>マネジメント学群</a:t>
            </a:r>
            <a:endParaRPr lang="en-US" altLang="ja-JP" sz="1600" b="1" dirty="0"/>
          </a:p>
        </p:txBody>
      </p:sp>
      <p:sp>
        <p:nvSpPr>
          <p:cNvPr id="6" name="角丸四角形 5"/>
          <p:cNvSpPr/>
          <p:nvPr/>
        </p:nvSpPr>
        <p:spPr>
          <a:xfrm>
            <a:off x="6900653" y="4094278"/>
            <a:ext cx="3737323" cy="17788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>
                <a:solidFill>
                  <a:schemeClr val="tx1"/>
                </a:solidFill>
              </a:rPr>
              <a:t>（サイクル）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 smtClean="0">
                <a:solidFill>
                  <a:schemeClr val="tx1"/>
                </a:solidFill>
              </a:rPr>
              <a:t>・認証評価のための自己</a:t>
            </a:r>
            <a:r>
              <a:rPr lang="ja-JP" altLang="en-US" sz="1300" dirty="0">
                <a:solidFill>
                  <a:schemeClr val="tx1"/>
                </a:solidFill>
              </a:rPr>
              <a:t>点検・評価（</a:t>
            </a:r>
            <a:r>
              <a:rPr lang="ja-JP" altLang="en-US" sz="1300" dirty="0" smtClean="0">
                <a:solidFill>
                  <a:schemeClr val="tx1"/>
                </a:solidFill>
              </a:rPr>
              <a:t>７年）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・年度計画／業務実績報告</a:t>
            </a:r>
            <a:r>
              <a:rPr lang="ja-JP" altLang="en-US" sz="1300" dirty="0" smtClean="0">
                <a:solidFill>
                  <a:schemeClr val="tx1"/>
                </a:solidFill>
              </a:rPr>
              <a:t>（１年）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・中期計画</a:t>
            </a:r>
            <a:r>
              <a:rPr lang="ja-JP" altLang="en-US" sz="1300" dirty="0" smtClean="0">
                <a:solidFill>
                  <a:schemeClr val="tx1"/>
                </a:solidFill>
              </a:rPr>
              <a:t>／</a:t>
            </a:r>
            <a:r>
              <a:rPr lang="ja-JP" altLang="en-US" sz="1300" dirty="0">
                <a:solidFill>
                  <a:schemeClr val="tx1"/>
                </a:solidFill>
              </a:rPr>
              <a:t>業務</a:t>
            </a:r>
            <a:r>
              <a:rPr lang="ja-JP" altLang="en-US" sz="1300" dirty="0" smtClean="0">
                <a:solidFill>
                  <a:schemeClr val="tx1"/>
                </a:solidFill>
              </a:rPr>
              <a:t>実績</a:t>
            </a:r>
            <a:r>
              <a:rPr lang="ja-JP" altLang="en-US" sz="1300" dirty="0">
                <a:solidFill>
                  <a:schemeClr val="tx1"/>
                </a:solidFill>
              </a:rPr>
              <a:t>報告</a:t>
            </a:r>
            <a:r>
              <a:rPr lang="ja-JP" altLang="en-US" sz="1300" dirty="0" smtClean="0">
                <a:solidFill>
                  <a:schemeClr val="tx1"/>
                </a:solidFill>
              </a:rPr>
              <a:t>（６年）</a:t>
            </a:r>
            <a:r>
              <a:rPr lang="en-US" altLang="ja-JP" sz="900" dirty="0" smtClean="0">
                <a:solidFill>
                  <a:schemeClr val="tx1"/>
                </a:solidFill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</a:rPr>
              <a:t>５年目に進捗報告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・学群、センター等においてはそれぞれが</a:t>
            </a:r>
            <a:r>
              <a:rPr lang="ja-JP" altLang="en-US" sz="1300" dirty="0" smtClean="0">
                <a:solidFill>
                  <a:schemeClr val="tx1"/>
                </a:solidFill>
              </a:rPr>
              <a:t>常に</a:t>
            </a:r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</a:t>
            </a:r>
            <a:r>
              <a:rPr lang="en-US" altLang="ja-JP" sz="1300" dirty="0" smtClean="0">
                <a:solidFill>
                  <a:schemeClr val="tx1"/>
                </a:solidFill>
              </a:rPr>
              <a:t>PDCI</a:t>
            </a:r>
            <a:r>
              <a:rPr lang="ja-JP" altLang="en-US" sz="1300" dirty="0">
                <a:solidFill>
                  <a:schemeClr val="tx1"/>
                </a:solidFill>
              </a:rPr>
              <a:t>サイクルのもとで取組みを実施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・内部質保証システムの検証</a:t>
            </a:r>
            <a:r>
              <a:rPr lang="ja-JP" altLang="en-US" sz="1300" dirty="0" smtClean="0">
                <a:solidFill>
                  <a:schemeClr val="tx1"/>
                </a:solidFill>
              </a:rPr>
              <a:t>（１年</a:t>
            </a:r>
            <a:r>
              <a:rPr lang="ja-JP" altLang="en-US" sz="1300" dirty="0">
                <a:solidFill>
                  <a:schemeClr val="tx1"/>
                </a:solidFill>
              </a:rPr>
              <a:t>）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509494" y="6567176"/>
            <a:ext cx="20569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＜教育プログラムレベル＞</a:t>
            </a:r>
            <a:endParaRPr lang="en-US" altLang="ja-JP" sz="1200" dirty="0" smtClean="0"/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4006727" y="6557016"/>
            <a:ext cx="20569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＜全学レベル＞</a:t>
            </a:r>
            <a:endParaRPr lang="en-US" altLang="ja-JP" sz="1200" dirty="0" smtClean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723981" y="1016965"/>
            <a:ext cx="97008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内部質保証システムの改善提案等</a:t>
            </a:r>
            <a:endParaRPr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58164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accent4"/>
        </a:solidFill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 wrap="square" rtlCol="0">
        <a:spAutoFit/>
      </a:bodyPr>
      <a:lstStyle>
        <a:defPPr algn="ctr">
          <a:defRPr dirty="0">
            <a:solidFill>
              <a:prstClr val="black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427</Words>
  <Application>Microsoft Office PowerPoint</Application>
  <PresentationFormat>ワイド画面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EPSON 太丸ゴシック体Ｂ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下司 真実</dc:creator>
  <cp:lastModifiedBy>下司 真実</cp:lastModifiedBy>
  <cp:revision>101</cp:revision>
  <cp:lastPrinted>2019-10-07T04:27:45Z</cp:lastPrinted>
  <dcterms:created xsi:type="dcterms:W3CDTF">2019-09-27T08:56:15Z</dcterms:created>
  <dcterms:modified xsi:type="dcterms:W3CDTF">2023-04-27T03:42:28Z</dcterms:modified>
</cp:coreProperties>
</file>