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8" r:id="rId2"/>
    <p:sldId id="290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6CB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94698" autoAdjust="0"/>
  </p:normalViewPr>
  <p:slideViewPr>
    <p:cSldViewPr>
      <p:cViewPr varScale="1">
        <p:scale>
          <a:sx n="110" d="100"/>
          <a:sy n="110" d="100"/>
        </p:scale>
        <p:origin x="18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7" cy="496967"/>
          </a:xfrm>
          <a:prstGeom prst="rect">
            <a:avLst/>
          </a:prstGeom>
        </p:spPr>
        <p:txBody>
          <a:bodyPr vert="horz" lIns="92221" tIns="46110" rIns="92221" bIns="461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2221" tIns="46110" rIns="92221" bIns="46110" rtlCol="0"/>
          <a:lstStyle>
            <a:lvl1pPr algn="r">
              <a:defRPr sz="1200"/>
            </a:lvl1pPr>
          </a:lstStyle>
          <a:p>
            <a:fld id="{89B2C5DF-4A30-41B7-BC4D-18AC315408A0}" type="datetimeFigureOut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646"/>
            <a:ext cx="2949787" cy="496967"/>
          </a:xfrm>
          <a:prstGeom prst="rect">
            <a:avLst/>
          </a:prstGeom>
        </p:spPr>
        <p:txBody>
          <a:bodyPr vert="horz" lIns="92221" tIns="46110" rIns="92221" bIns="461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40" y="9440646"/>
            <a:ext cx="2949787" cy="496967"/>
          </a:xfrm>
          <a:prstGeom prst="rect">
            <a:avLst/>
          </a:prstGeom>
        </p:spPr>
        <p:txBody>
          <a:bodyPr vert="horz" lIns="92221" tIns="46110" rIns="92221" bIns="46110" rtlCol="0" anchor="b"/>
          <a:lstStyle>
            <a:lvl1pPr algn="r">
              <a:defRPr sz="1200"/>
            </a:lvl1pPr>
          </a:lstStyle>
          <a:p>
            <a:fld id="{EB677965-0F5B-4981-AC04-3DEFDD7829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666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7" cy="496967"/>
          </a:xfrm>
          <a:prstGeom prst="rect">
            <a:avLst/>
          </a:prstGeom>
        </p:spPr>
        <p:txBody>
          <a:bodyPr vert="horz" lIns="92221" tIns="46110" rIns="92221" bIns="461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2221" tIns="46110" rIns="92221" bIns="46110" rtlCol="0"/>
          <a:lstStyle>
            <a:lvl1pPr algn="r">
              <a:defRPr sz="1200"/>
            </a:lvl1pPr>
          </a:lstStyle>
          <a:p>
            <a:fld id="{47366D48-28B6-4D71-B716-185A569BFB88}" type="datetimeFigureOut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1" tIns="46110" rIns="92221" bIns="461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9"/>
            <a:ext cx="5445760" cy="4472702"/>
          </a:xfrm>
          <a:prstGeom prst="rect">
            <a:avLst/>
          </a:prstGeom>
        </p:spPr>
        <p:txBody>
          <a:bodyPr vert="horz" lIns="92221" tIns="46110" rIns="92221" bIns="4611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6"/>
            <a:ext cx="2949787" cy="496967"/>
          </a:xfrm>
          <a:prstGeom prst="rect">
            <a:avLst/>
          </a:prstGeom>
        </p:spPr>
        <p:txBody>
          <a:bodyPr vert="horz" lIns="92221" tIns="46110" rIns="92221" bIns="461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6"/>
            <a:ext cx="2949787" cy="496967"/>
          </a:xfrm>
          <a:prstGeom prst="rect">
            <a:avLst/>
          </a:prstGeom>
        </p:spPr>
        <p:txBody>
          <a:bodyPr vert="horz" lIns="92221" tIns="46110" rIns="92221" bIns="46110" rtlCol="0" anchor="b"/>
          <a:lstStyle>
            <a:lvl1pPr algn="r">
              <a:defRPr sz="1200"/>
            </a:lvl1pPr>
          </a:lstStyle>
          <a:p>
            <a:fld id="{030F59AD-8506-4CE8-A21A-DA553D3D11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6087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2913-94D3-4959-BE21-A1663B503128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7DF1-8196-46FB-8C43-86100092E278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69B89-07C7-49CF-BD0C-2C8355A7A197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4B6-27FE-4EDE-AB86-6497B63F6D11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E8C4-B59D-4CBC-B2F4-53588B909E36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071-F789-4D02-A647-0E2EDA61160E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3131-DF24-4D53-B6B9-C85EA0666A92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24-2D1F-46E4-98C8-D0131CFC1328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4FB0-D8E2-4455-A531-6D60C62B3805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BB8-E6F9-4CF0-87BE-E09539A621C1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D924-A6CE-40D7-A8EB-E164D9CE16AE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5AA46EB-580D-4A02-A1F5-EB2AA8699D1C}" type="datetime1">
              <a:rPr kumimoji="1" lang="ja-JP" altLang="en-US" smtClean="0"/>
              <a:pPr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2218E63-D1C4-4AA5-935B-E7393D3809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794389"/>
              </p:ext>
            </p:extLst>
          </p:nvPr>
        </p:nvGraphicFramePr>
        <p:xfrm>
          <a:off x="468685" y="1392360"/>
          <a:ext cx="4248472" cy="109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8999"/>
                <a:gridCol w="2809473"/>
              </a:tblGrid>
              <a:tr h="27453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dirty="0" smtClean="0"/>
                        <a:t>Your personal</a:t>
                      </a:r>
                      <a:r>
                        <a:rPr kumimoji="1" lang="en-US" altLang="ja-JP" sz="1200" baseline="0" dirty="0" smtClean="0"/>
                        <a:t> mobile phone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Mobile</a:t>
                      </a:r>
                      <a:r>
                        <a:rPr kumimoji="1" lang="en-US" altLang="ja-JP" sz="1000" baseline="0" dirty="0" smtClean="0"/>
                        <a:t> phone number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Mail</a:t>
                      </a:r>
                      <a:r>
                        <a:rPr kumimoji="1" lang="en-US" altLang="ja-JP" sz="1000" baseline="0" dirty="0" smtClean="0"/>
                        <a:t> address </a:t>
                      </a:r>
                      <a:r>
                        <a:rPr kumimoji="1" lang="en-US" altLang="ja-JP" sz="1000" dirty="0" smtClean="0"/>
                        <a:t>1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Mail</a:t>
                      </a:r>
                      <a:r>
                        <a:rPr kumimoji="1" lang="en-US" altLang="ja-JP" sz="1000" baseline="0" dirty="0" smtClean="0"/>
                        <a:t> address </a:t>
                      </a:r>
                      <a:r>
                        <a:rPr kumimoji="1" lang="en-US" altLang="ja-JP" sz="1000" dirty="0" smtClean="0"/>
                        <a:t>2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45096" y="1050351"/>
            <a:ext cx="4488085" cy="323954"/>
          </a:xfrm>
        </p:spPr>
        <p:txBody>
          <a:bodyPr>
            <a:normAutofit fontScale="90000"/>
          </a:bodyPr>
          <a:lstStyle/>
          <a:p>
            <a:r>
              <a:rPr lang="en-US" altLang="ja-JP" sz="1300" dirty="0" smtClean="0"/>
              <a:t>Contact information </a:t>
            </a:r>
            <a:r>
              <a:rPr lang="en-US" altLang="ja-JP" sz="2000" dirty="0" smtClean="0"/>
              <a:t>abroad</a:t>
            </a:r>
            <a:endParaRPr kumimoji="1" lang="ja-JP" altLang="en-US" sz="16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933181" y="1770431"/>
            <a:ext cx="3888432" cy="506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100" dirty="0" smtClean="0"/>
              <a:t>Contact information of your </a:t>
            </a:r>
            <a:r>
              <a:rPr lang="en-US" altLang="ja-JP" sz="3200" dirty="0" smtClean="0"/>
              <a:t> </a:t>
            </a:r>
            <a:r>
              <a:rPr lang="en-US" altLang="ja-JP" sz="2300" dirty="0" smtClean="0"/>
              <a:t>family/guardian</a:t>
            </a:r>
            <a:endParaRPr lang="ja-JP" altLang="en-US" sz="23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62024"/>
              </p:ext>
            </p:extLst>
          </p:nvPr>
        </p:nvGraphicFramePr>
        <p:xfrm>
          <a:off x="3275856" y="326688"/>
          <a:ext cx="5545757" cy="304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33895"/>
                <a:gridCol w="1244658"/>
                <a:gridCol w="786100"/>
                <a:gridCol w="248110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Student</a:t>
                      </a:r>
                      <a:r>
                        <a:rPr kumimoji="1" lang="en-US" altLang="ja-JP" sz="1200" b="0" baseline="0" dirty="0" smtClean="0"/>
                        <a:t> ID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Name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823378"/>
              </p:ext>
            </p:extLst>
          </p:nvPr>
        </p:nvGraphicFramePr>
        <p:xfrm>
          <a:off x="485332" y="2564904"/>
          <a:ext cx="4248472" cy="176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027"/>
                <a:gridCol w="2737445"/>
              </a:tblGrid>
              <a:tr h="27453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dirty="0" smtClean="0"/>
                        <a:t>Contact information1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Name</a:t>
                      </a:r>
                      <a:r>
                        <a:rPr kumimoji="1" lang="en-US" altLang="ja-JP" sz="1000" baseline="0" dirty="0" smtClean="0"/>
                        <a:t> of organization, person in charge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Telephone 1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Telephone</a:t>
                      </a:r>
                      <a:r>
                        <a:rPr kumimoji="1" lang="en-US" altLang="ja-JP" sz="1000" baseline="0" dirty="0" smtClean="0"/>
                        <a:t> </a:t>
                      </a:r>
                      <a:r>
                        <a:rPr kumimoji="1" lang="en-US" altLang="ja-JP" sz="1000" dirty="0" smtClean="0"/>
                        <a:t>2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Mail</a:t>
                      </a:r>
                      <a:r>
                        <a:rPr kumimoji="1" lang="en-US" altLang="ja-JP" sz="1000" baseline="0" dirty="0" smtClean="0"/>
                        <a:t> address </a:t>
                      </a:r>
                      <a:r>
                        <a:rPr kumimoji="1" lang="en-US" altLang="ja-JP" sz="1000" dirty="0" smtClean="0"/>
                        <a:t>1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Mail</a:t>
                      </a:r>
                      <a:r>
                        <a:rPr kumimoji="1" lang="en-US" altLang="ja-JP" sz="1000" baseline="0" dirty="0" smtClean="0"/>
                        <a:t> address </a:t>
                      </a:r>
                      <a:r>
                        <a:rPr kumimoji="1" lang="en-US" altLang="ja-JP" sz="1000" dirty="0" smtClean="0"/>
                        <a:t>2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753541"/>
              </p:ext>
            </p:extLst>
          </p:nvPr>
        </p:nvGraphicFramePr>
        <p:xfrm>
          <a:off x="464543" y="4437112"/>
          <a:ext cx="4248472" cy="176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027"/>
                <a:gridCol w="2737445"/>
              </a:tblGrid>
              <a:tr h="2743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b="0" dirty="0" smtClean="0"/>
                        <a:t>Contact information2</a:t>
                      </a:r>
                      <a:endParaRPr kumimoji="1" lang="ja-JP" altLang="en-US" sz="1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Name of organization, person in 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Telephone 1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Telephone</a:t>
                      </a:r>
                      <a:r>
                        <a:rPr kumimoji="1" lang="en-US" altLang="ja-JP" sz="1000" baseline="0" dirty="0" smtClean="0"/>
                        <a:t> </a:t>
                      </a:r>
                      <a:r>
                        <a:rPr kumimoji="1" lang="en-US" altLang="ja-JP" sz="1000" dirty="0" smtClean="0"/>
                        <a:t>2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Mail</a:t>
                      </a:r>
                      <a:r>
                        <a:rPr kumimoji="1" lang="en-US" altLang="ja-JP" sz="1000" baseline="0" dirty="0" smtClean="0"/>
                        <a:t> address </a:t>
                      </a:r>
                      <a:r>
                        <a:rPr kumimoji="1" lang="en-US" altLang="ja-JP" sz="1000" dirty="0" smtClean="0"/>
                        <a:t>1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/>
                        <a:t>Mail</a:t>
                      </a:r>
                      <a:r>
                        <a:rPr kumimoji="1" lang="en-US" altLang="ja-JP" sz="1000" baseline="0" dirty="0" smtClean="0"/>
                        <a:t> address </a:t>
                      </a:r>
                      <a:r>
                        <a:rPr kumimoji="1" lang="en-US" altLang="ja-JP" sz="1000" dirty="0" smtClean="0"/>
                        <a:t>2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129456"/>
              </p:ext>
            </p:extLst>
          </p:nvPr>
        </p:nvGraphicFramePr>
        <p:xfrm>
          <a:off x="4896669" y="2276872"/>
          <a:ext cx="3924944" cy="1189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704"/>
                <a:gridCol w="2160240"/>
              </a:tblGrid>
              <a:tr h="27453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dirty="0" smtClean="0"/>
                        <a:t>Contact</a:t>
                      </a:r>
                      <a:r>
                        <a:rPr kumimoji="1" lang="en-US" altLang="ja-JP" sz="1200" baseline="0" dirty="0" smtClean="0"/>
                        <a:t> information</a:t>
                      </a:r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dirty="0" smtClean="0"/>
                        <a:t>Telephone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dirty="0" smtClean="0"/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50" dirty="0" smtClean="0"/>
                        <a:t>house </a:t>
                      </a:r>
                      <a:r>
                        <a:rPr kumimoji="1" lang="ja-JP" altLang="en-US" sz="1050" dirty="0" smtClean="0"/>
                        <a:t>・ </a:t>
                      </a:r>
                      <a:r>
                        <a:rPr kumimoji="1" lang="en-US" altLang="ja-JP" sz="1050" dirty="0" smtClean="0"/>
                        <a:t>mobile </a:t>
                      </a:r>
                      <a:r>
                        <a:rPr kumimoji="1" lang="ja-JP" altLang="en-US" sz="1050" dirty="0" smtClean="0"/>
                        <a:t>・ </a:t>
                      </a:r>
                      <a:r>
                        <a:rPr kumimoji="1" lang="en-US" altLang="ja-JP" sz="1050" dirty="0" smtClean="0"/>
                        <a:t>at work</a:t>
                      </a:r>
                      <a:endParaRPr kumimoji="1" lang="ja-JP" altLang="en-US" sz="105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dirty="0" smtClean="0"/>
                        <a:t>Name of telephone owner,</a:t>
                      </a:r>
                      <a:r>
                        <a:rPr kumimoji="1" lang="en-US" altLang="ja-JP" sz="900" baseline="0" dirty="0" smtClean="0"/>
                        <a:t> relation 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7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671534"/>
              </p:ext>
            </p:extLst>
          </p:nvPr>
        </p:nvGraphicFramePr>
        <p:xfrm>
          <a:off x="4888260" y="3573016"/>
          <a:ext cx="3924944" cy="1189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704"/>
                <a:gridCol w="2160240"/>
              </a:tblGrid>
              <a:tr h="27453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dirty="0" smtClean="0"/>
                        <a:t>Contact</a:t>
                      </a:r>
                      <a:r>
                        <a:rPr kumimoji="1" lang="en-US" altLang="ja-JP" sz="1200" baseline="0" dirty="0" smtClean="0"/>
                        <a:t> information </a:t>
                      </a:r>
                      <a:r>
                        <a:rPr kumimoji="1" lang="en-US" altLang="ja-JP" sz="1200" dirty="0" smtClean="0"/>
                        <a:t>2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dirty="0" smtClean="0"/>
                        <a:t>Telephone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dirty="0" smtClean="0"/>
                        <a:t>Category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/>
                        <a:t>house </a:t>
                      </a:r>
                      <a:r>
                        <a:rPr kumimoji="1" lang="ja-JP" altLang="en-US" sz="1000" dirty="0" smtClean="0"/>
                        <a:t>・ </a:t>
                      </a:r>
                      <a:r>
                        <a:rPr kumimoji="1" lang="en-US" altLang="ja-JP" sz="1000" dirty="0" smtClean="0"/>
                        <a:t>mobile </a:t>
                      </a:r>
                      <a:r>
                        <a:rPr kumimoji="1" lang="ja-JP" altLang="en-US" sz="1000" dirty="0" smtClean="0"/>
                        <a:t>・ </a:t>
                      </a:r>
                      <a:r>
                        <a:rPr kumimoji="1" lang="en-US" altLang="ja-JP" sz="1000" dirty="0" smtClean="0"/>
                        <a:t>at work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dirty="0" smtClean="0"/>
                        <a:t>Name of telephone owner, relation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8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5351065"/>
              </p:ext>
            </p:extLst>
          </p:nvPr>
        </p:nvGraphicFramePr>
        <p:xfrm>
          <a:off x="4896669" y="4854088"/>
          <a:ext cx="3924944" cy="1189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704"/>
                <a:gridCol w="2160240"/>
              </a:tblGrid>
              <a:tr h="27453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dirty="0" smtClean="0"/>
                        <a:t>Contact</a:t>
                      </a:r>
                      <a:r>
                        <a:rPr kumimoji="1" lang="en-US" altLang="ja-JP" sz="1200" baseline="0" dirty="0" smtClean="0"/>
                        <a:t> information</a:t>
                      </a:r>
                      <a:r>
                        <a:rPr kumimoji="1" lang="en-US" altLang="ja-JP" sz="1200" dirty="0" smtClean="0"/>
                        <a:t>3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dirty="0" smtClean="0"/>
                        <a:t>Telephone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dirty="0" smtClean="0"/>
                        <a:t>Category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/>
                        <a:t>house </a:t>
                      </a:r>
                      <a:r>
                        <a:rPr kumimoji="1" lang="ja-JP" altLang="en-US" sz="1000" dirty="0" smtClean="0"/>
                        <a:t>・ </a:t>
                      </a:r>
                      <a:r>
                        <a:rPr kumimoji="1" lang="en-US" altLang="ja-JP" sz="1000" dirty="0" smtClean="0"/>
                        <a:t>mobile </a:t>
                      </a:r>
                      <a:r>
                        <a:rPr kumimoji="1" lang="ja-JP" altLang="en-US" sz="1000" dirty="0" smtClean="0"/>
                        <a:t>・ </a:t>
                      </a:r>
                      <a:r>
                        <a:rPr kumimoji="1" lang="en-US" altLang="ja-JP" sz="1000" dirty="0" smtClean="0"/>
                        <a:t>at work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274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dirty="0" smtClean="0"/>
                        <a:t>Name of telephone owner, relation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252174"/>
              </p:ext>
            </p:extLst>
          </p:nvPr>
        </p:nvGraphicFramePr>
        <p:xfrm>
          <a:off x="468685" y="6285268"/>
          <a:ext cx="8352928" cy="3352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20080"/>
                <a:gridCol w="7632848"/>
              </a:tblGrid>
              <a:tr h="311228">
                <a:tc>
                  <a:txBody>
                    <a:bodyPr/>
                    <a:lstStyle/>
                    <a:p>
                      <a:r>
                        <a:rPr kumimoji="1" lang="en-US" altLang="ja-JP" sz="1600" b="0" dirty="0" smtClean="0"/>
                        <a:t>Note:</a:t>
                      </a:r>
                      <a:endParaRPr kumimoji="1" lang="ja-JP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464543" y="6579373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※This information will not be used other than in case of emergency.</a:t>
            </a:r>
            <a:endParaRPr kumimoji="1" lang="ja-JP" altLang="en-US" sz="11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33181" y="692696"/>
            <a:ext cx="388429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/>
              <a:t>★</a:t>
            </a:r>
            <a:r>
              <a:rPr lang="en-US" altLang="ja-JP" sz="1100" b="1" dirty="0" smtClean="0"/>
              <a:t>After completing this form, make copies and deliver to your advisor, IRC &amp; your family/guardian. Carry this with you at all times while abroad. In case of any change, please inform it.</a:t>
            </a:r>
            <a:r>
              <a:rPr lang="ja-JP" altLang="en-US" sz="1100" b="1" dirty="0" smtClean="0"/>
              <a:t>　</a:t>
            </a:r>
            <a:r>
              <a:rPr lang="en-US" altLang="ja-JP" sz="1100" b="1" dirty="0" smtClean="0"/>
              <a:t>You can leave the </a:t>
            </a:r>
            <a:r>
              <a:rPr lang="en-US" altLang="ja-JP" sz="1100" b="1" dirty="0"/>
              <a:t>message </a:t>
            </a:r>
            <a:r>
              <a:rPr lang="en-US" altLang="ja-JP" sz="1100" b="1" dirty="0" smtClean="0"/>
              <a:t>at “Global </a:t>
            </a:r>
            <a:r>
              <a:rPr lang="en-US" altLang="ja-JP" sz="1100" b="1" dirty="0"/>
              <a:t>risk control total support </a:t>
            </a:r>
            <a:r>
              <a:rPr lang="en-US" altLang="ja-JP" sz="1100" b="1" dirty="0" smtClean="0"/>
              <a:t>desk”. </a:t>
            </a:r>
            <a:endParaRPr kumimoji="1" lang="ja-JP" altLang="en-US" sz="1100" b="1" dirty="0"/>
          </a:p>
        </p:txBody>
      </p:sp>
      <p:sp>
        <p:nvSpPr>
          <p:cNvPr id="25" name="角丸四角形 24"/>
          <p:cNvSpPr/>
          <p:nvPr/>
        </p:nvSpPr>
        <p:spPr>
          <a:xfrm>
            <a:off x="179512" y="260648"/>
            <a:ext cx="2952328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Emergency Contact List 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605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175268"/>
              </p:ext>
            </p:extLst>
          </p:nvPr>
        </p:nvGraphicFramePr>
        <p:xfrm>
          <a:off x="503409" y="5625048"/>
          <a:ext cx="8134181" cy="684272"/>
        </p:xfrm>
        <a:graphic>
          <a:graphicData uri="http://schemas.openxmlformats.org/drawingml/2006/table">
            <a:tbl>
              <a:tblPr bandRow="1">
                <a:tableStyleId>{BDBED569-4797-4DF1-A0F4-6AAB3CD982D8}</a:tableStyleId>
              </a:tblPr>
              <a:tblGrid>
                <a:gridCol w="920802"/>
                <a:gridCol w="1639405"/>
                <a:gridCol w="721339"/>
                <a:gridCol w="1114794"/>
                <a:gridCol w="1114794"/>
                <a:gridCol w="1245947"/>
                <a:gridCol w="137710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Student ID</a:t>
                      </a:r>
                      <a:endParaRPr kumimoji="1" lang="ja-JP" alt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Name</a:t>
                      </a:r>
                      <a:endParaRPr kumimoji="1" lang="ja-JP" alt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Blood</a:t>
                      </a:r>
                      <a:r>
                        <a:rPr kumimoji="1" lang="en-US" altLang="ja-JP" sz="900" baseline="0" dirty="0" smtClean="0"/>
                        <a:t> Type</a:t>
                      </a:r>
                      <a:endParaRPr kumimoji="1" lang="ja-JP" alt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/>
                        <a:t>Allergies</a:t>
                      </a:r>
                      <a:endParaRPr kumimoji="1" lang="ja-JP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/>
                        <a:t>Passport</a:t>
                      </a:r>
                      <a:r>
                        <a:rPr kumimoji="1" lang="en-US" altLang="ja-JP" sz="1000" baseline="0" dirty="0" smtClean="0"/>
                        <a:t> No.</a:t>
                      </a:r>
                      <a:endParaRPr kumimoji="1" lang="ja-JP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/>
                        <a:t>Date</a:t>
                      </a:r>
                      <a:r>
                        <a:rPr kumimoji="1" lang="en-US" altLang="ja-JP" sz="1000" baseline="0" dirty="0" smtClean="0"/>
                        <a:t> of issue</a:t>
                      </a:r>
                    </a:p>
                    <a:p>
                      <a:pPr algn="ctr"/>
                      <a:r>
                        <a:rPr kumimoji="1" lang="en-US" altLang="ja-JP" sz="1000" dirty="0" smtClean="0"/>
                        <a:t>(</a:t>
                      </a:r>
                      <a:r>
                        <a:rPr kumimoji="1" lang="en-US" altLang="ja-JP" sz="1000" dirty="0" err="1" smtClean="0"/>
                        <a:t>dd</a:t>
                      </a:r>
                      <a:r>
                        <a:rPr kumimoji="1" lang="en-US" altLang="ja-JP" sz="1000" dirty="0" smtClean="0"/>
                        <a:t>/mm/</a:t>
                      </a:r>
                      <a:r>
                        <a:rPr kumimoji="1" lang="en-US" altLang="ja-JP" sz="1000" dirty="0" err="1" smtClean="0"/>
                        <a:t>yyyy</a:t>
                      </a:r>
                      <a:r>
                        <a:rPr kumimoji="1" lang="en-US" altLang="ja-JP" sz="1000" dirty="0" smtClean="0"/>
                        <a:t>)</a:t>
                      </a:r>
                      <a:endParaRPr kumimoji="1" lang="ja-JP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/>
                        <a:t>Date of expiry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/>
                        <a:t>(</a:t>
                      </a:r>
                      <a:r>
                        <a:rPr kumimoji="1" lang="en-US" altLang="ja-JP" sz="1000" dirty="0" err="1" smtClean="0"/>
                        <a:t>dd</a:t>
                      </a:r>
                      <a:r>
                        <a:rPr kumimoji="1" lang="en-US" altLang="ja-JP" sz="1000" dirty="0" smtClean="0"/>
                        <a:t>/mm/</a:t>
                      </a:r>
                      <a:r>
                        <a:rPr kumimoji="1" lang="en-US" altLang="ja-JP" sz="1000" dirty="0" err="1" smtClean="0"/>
                        <a:t>yyyy</a:t>
                      </a:r>
                      <a:r>
                        <a:rPr kumimoji="1" lang="en-US" altLang="ja-JP" sz="1000" dirty="0" smtClean="0"/>
                        <a:t>)</a:t>
                      </a:r>
                      <a:endParaRPr kumimoji="1" lang="ja-JP" altLang="en-US" sz="1000" b="0" dirty="0" smtClean="0"/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3106243" y="452572"/>
            <a:ext cx="5688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rgbClr val="000000"/>
                </a:solidFill>
              </a:rPr>
              <a:t>★</a:t>
            </a:r>
            <a:r>
              <a:rPr lang="en-US" altLang="ja-JP" sz="1100" b="1" dirty="0" smtClean="0">
                <a:solidFill>
                  <a:srgbClr val="000000"/>
                </a:solidFill>
              </a:rPr>
              <a:t>After completing this form, </a:t>
            </a:r>
            <a:r>
              <a:rPr lang="en-US" altLang="ja-JP" sz="1100" b="1" dirty="0">
                <a:solidFill>
                  <a:srgbClr val="000000"/>
                </a:solidFill>
              </a:rPr>
              <a:t>make copies and deliver to your advisor, IRC &amp; your family/guardian. Carry this with you at all times while abroad. 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536551" y="473968"/>
            <a:ext cx="2451273" cy="36274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 smtClean="0">
                <a:solidFill>
                  <a:srgbClr val="FFFFFF"/>
                </a:solidFill>
              </a:rPr>
              <a:t>Emergency Contact List 2</a:t>
            </a:r>
            <a:endParaRPr lang="ja-JP" altLang="en-US" sz="1400" dirty="0">
              <a:solidFill>
                <a:srgbClr val="FFFFFF"/>
              </a:solidFill>
            </a:endParaRP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058396"/>
              </p:ext>
            </p:extLst>
          </p:nvPr>
        </p:nvGraphicFramePr>
        <p:xfrm>
          <a:off x="477198" y="2364864"/>
          <a:ext cx="4163863" cy="3116952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1934562"/>
                <a:gridCol w="2229301"/>
              </a:tblGrid>
              <a:tr h="50405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100" kern="1200" dirty="0" smtClean="0"/>
                        <a:t>Your advisor at KUT</a:t>
                      </a:r>
                      <a:endParaRPr kumimoji="1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0" algn="l" defTabSz="914400" rtl="0" eaLnBrk="1" latinLnBrk="0" hangingPunct="1"/>
                      <a:endParaRPr kumimoji="1" lang="en-US" altLang="ja-JP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Phone No.</a:t>
                      </a:r>
                    </a:p>
                    <a:p>
                      <a:pPr marL="0" algn="l" defTabSz="914400" rtl="0" eaLnBrk="1" latinLnBrk="0" hangingPunct="1"/>
                      <a:endParaRPr kumimoji="1" lang="ja-JP" alt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On-site staff</a:t>
                      </a:r>
                      <a:r>
                        <a:rPr lang="en-US" altLang="ja-JP" sz="1100" baseline="0" dirty="0" smtClean="0"/>
                        <a:t> in charge of picking you up at the airport </a:t>
                      </a:r>
                      <a:endParaRPr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 smtClean="0"/>
                        <a:t>Phone No.</a:t>
                      </a:r>
                      <a:endParaRPr kumimoji="1" lang="ja-JP" altLang="en-US" sz="900" dirty="0"/>
                    </a:p>
                  </a:txBody>
                  <a:tcPr/>
                </a:tc>
              </a:tr>
              <a:tr h="4293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How to call local</a:t>
                      </a:r>
                      <a:r>
                        <a:rPr kumimoji="1" lang="en-US" altLang="ja-JP" sz="1100" baseline="0" dirty="0" smtClean="0"/>
                        <a:t> police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 smtClean="0"/>
                        <a:t>Phone No.</a:t>
                      </a:r>
                      <a:endParaRPr kumimoji="1" lang="ja-JP" altLang="en-US" sz="9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How to call ambulance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 smtClean="0"/>
                        <a:t>Phone No.</a:t>
                      </a:r>
                      <a:endParaRPr kumimoji="1" lang="ja-JP" altLang="en-US" sz="9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aseline="0" dirty="0" smtClean="0"/>
                        <a:t>On-site embassy/consulate of your country</a:t>
                      </a:r>
                      <a:endParaRPr kumimoji="1" lang="ja-JP" altLang="en-US" sz="1100" baseline="30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 smtClean="0"/>
                        <a:t>Phone No.</a:t>
                      </a:r>
                    </a:p>
                  </a:txBody>
                  <a:tcPr/>
                </a:tc>
              </a:tr>
              <a:tr h="288032"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/>
                        <a:t>Embassy/consulate address</a:t>
                      </a:r>
                    </a:p>
                    <a:p>
                      <a:pPr algn="l"/>
                      <a:endParaRPr kumimoji="1" lang="en-US" altLang="ja-JP" sz="1100" dirty="0" smtClean="0"/>
                    </a:p>
                    <a:p>
                      <a:pPr algn="l"/>
                      <a:endParaRPr kumimoji="1" lang="en-US" altLang="ja-JP" sz="1100" dirty="0" smtClean="0"/>
                    </a:p>
                    <a:p>
                      <a:pPr algn="l"/>
                      <a:endParaRPr kumimoji="1" lang="en-US" altLang="ja-JP" sz="11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1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0617454"/>
              </p:ext>
            </p:extLst>
          </p:nvPr>
        </p:nvGraphicFramePr>
        <p:xfrm>
          <a:off x="4788024" y="2348880"/>
          <a:ext cx="3888432" cy="2893288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1800200"/>
                <a:gridCol w="2088232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Travel</a:t>
                      </a:r>
                      <a:r>
                        <a:rPr kumimoji="1" lang="en-US" altLang="ja-JP" sz="1100" baseline="0" dirty="0" smtClean="0"/>
                        <a:t> agency having arranged your flights and accommodation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/>
                        <a:t>Phone No.</a:t>
                      </a:r>
                      <a:endParaRPr kumimoji="1" lang="ja-JP" altLang="en-US" sz="900" dirty="0" smtClean="0"/>
                    </a:p>
                    <a:p>
                      <a:pPr algn="l"/>
                      <a:endParaRPr kumimoji="1" lang="ja-JP" altLang="en-US" sz="9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Contact</a:t>
                      </a:r>
                      <a:r>
                        <a:rPr lang="en-US" altLang="ja-JP" sz="1100" baseline="0" dirty="0" smtClean="0"/>
                        <a:t> information in case of loss of credit card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/>
                        <a:t>Phone No.</a:t>
                      </a:r>
                      <a:endParaRPr kumimoji="1" lang="ja-JP" altLang="en-US" sz="900" dirty="0" smtClean="0"/>
                    </a:p>
                    <a:p>
                      <a:pPr algn="l"/>
                      <a:endParaRPr kumimoji="1" lang="ja-JP" altLang="en-US" sz="900" dirty="0"/>
                    </a:p>
                  </a:txBody>
                  <a:tcPr/>
                </a:tc>
              </a:tr>
              <a:tr h="419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/>
                </a:tc>
              </a:tr>
              <a:tr h="3958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KUT,</a:t>
                      </a:r>
                      <a:r>
                        <a:rPr kumimoji="1" lang="en-US" altLang="ja-JP" sz="1100" baseline="0" dirty="0" smtClean="0"/>
                        <a:t> IRC</a:t>
                      </a:r>
                    </a:p>
                    <a:p>
                      <a:pPr algn="ctr"/>
                      <a:r>
                        <a:rPr kumimoji="1" lang="en-US" altLang="ja-JP" sz="1100" dirty="0" smtClean="0"/>
                        <a:t>(Business hours)</a:t>
                      </a:r>
                      <a:endParaRPr kumimoji="1" lang="ja-JP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0887-53-1130</a:t>
                      </a:r>
                    </a:p>
                    <a:p>
                      <a:pPr algn="ctr"/>
                      <a:r>
                        <a:rPr kumimoji="1" lang="en-US" altLang="ja-JP" sz="1100" dirty="0" smtClean="0"/>
                        <a:t>international@ml.kochi-tech.ac.jp</a:t>
                      </a:r>
                      <a:endParaRPr kumimoji="1" lang="ja-JP" altLang="en-US" sz="1100" dirty="0"/>
                    </a:p>
                  </a:txBody>
                  <a:tcPr anchor="ctr"/>
                </a:tc>
              </a:tr>
              <a:tr h="3958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KUT,</a:t>
                      </a:r>
                      <a:r>
                        <a:rPr lang="en-US" altLang="ja-JP" sz="1100" baseline="0" dirty="0" smtClean="0"/>
                        <a:t> Security Office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(Night time)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0887-53-1119</a:t>
                      </a:r>
                      <a:endParaRPr kumimoji="1" lang="ja-JP" altLang="en-US" sz="11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464541" y="1177588"/>
            <a:ext cx="8283923" cy="4770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rgbClr val="000000"/>
                </a:solidFill>
              </a:rPr>
              <a:t>In case of emergency, </a:t>
            </a:r>
            <a:r>
              <a:rPr lang="en-US" altLang="ja-JP" sz="1400" b="1" dirty="0">
                <a:solidFill>
                  <a:srgbClr val="000000"/>
                </a:solidFill>
              </a:rPr>
              <a:t>call “Global risk control total support 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desk” (24 hours service in English)    </a:t>
            </a:r>
            <a:r>
              <a:rPr lang="en-US" altLang="ja-JP" sz="1100" dirty="0" smtClean="0">
                <a:solidFill>
                  <a:srgbClr val="000000"/>
                </a:solidFill>
              </a:rPr>
              <a:t>* Telephone number is written on the card that will be handed to you soon.</a:t>
            </a:r>
            <a:endParaRPr lang="en-US" altLang="ja-JP" sz="1200" b="1" dirty="0" smtClean="0">
              <a:solidFill>
                <a:srgbClr val="00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543" y="6407750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※This information will not be used other than in case of emergency.</a:t>
            </a:r>
            <a:endParaRPr lang="ja-JP" altLang="en-US" sz="11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912996"/>
              </p:ext>
            </p:extLst>
          </p:nvPr>
        </p:nvGraphicFramePr>
        <p:xfrm>
          <a:off x="464540" y="1808624"/>
          <a:ext cx="8283923" cy="3962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347664"/>
                <a:gridCol w="5936259"/>
              </a:tblGrid>
              <a:tr h="288032"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/>
                        <a:t>How to make </a:t>
                      </a:r>
                      <a:r>
                        <a:rPr kumimoji="1" lang="en-US" altLang="ja-JP" sz="1000" b="0" baseline="0" dirty="0" smtClean="0"/>
                        <a:t>an international phone call from the country to visit.</a:t>
                      </a:r>
                      <a:endParaRPr kumimoji="1" lang="ja-JP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2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5001</TotalTime>
  <Words>376</Words>
  <Application>Microsoft Office PowerPoint</Application>
  <PresentationFormat>画面に合わせる (4:3)</PresentationFormat>
  <Paragraphs>78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微軟正黑體</vt:lpstr>
      <vt:lpstr>ＭＳ Ｐゴシック</vt:lpstr>
      <vt:lpstr>Arial</vt:lpstr>
      <vt:lpstr>Arial Black</vt:lpstr>
      <vt:lpstr>Calibri</vt:lpstr>
      <vt:lpstr>エッセンシャル</vt:lpstr>
      <vt:lpstr>Contact information abroad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福留 園子</dc:creator>
  <cp:lastModifiedBy>福留 園子</cp:lastModifiedBy>
  <cp:revision>424</cp:revision>
  <cp:lastPrinted>2017-04-18T06:54:55Z</cp:lastPrinted>
  <dcterms:created xsi:type="dcterms:W3CDTF">2013-02-20T01:05:21Z</dcterms:created>
  <dcterms:modified xsi:type="dcterms:W3CDTF">2018-03-06T04:53:47Z</dcterms:modified>
</cp:coreProperties>
</file>