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256" r:id="rId2"/>
    <p:sldId id="307" r:id="rId3"/>
    <p:sldId id="309" r:id="rId4"/>
    <p:sldId id="314" r:id="rId5"/>
    <p:sldId id="311" r:id="rId6"/>
    <p:sldId id="310"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酒井 和代" initials="酒井" lastIdx="0" clrIdx="0">
    <p:extLst>
      <p:ext uri="{19B8F6BF-5375-455C-9EA6-DF929625EA0E}">
        <p15:presenceInfo xmlns:p15="http://schemas.microsoft.com/office/powerpoint/2012/main" userId="酒井 和代"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4AC20"/>
    <a:srgbClr val="00FF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7" d="100"/>
          <a:sy n="107" d="100"/>
        </p:scale>
        <p:origin x="72" y="1100"/>
      </p:cViewPr>
      <p:guideLst/>
    </p:cSldViewPr>
  </p:slideViewPr>
  <p:notesTextViewPr>
    <p:cViewPr>
      <p:scale>
        <a:sx n="1" d="1"/>
        <a:sy n="1" d="1"/>
      </p:scale>
      <p:origin x="0" y="0"/>
    </p:cViewPr>
  </p:notesTextViewPr>
  <p:notesViewPr>
    <p:cSldViewPr snapToGrid="0">
      <p:cViewPr varScale="1">
        <p:scale>
          <a:sx n="60" d="100"/>
          <a:sy n="60" d="100"/>
        </p:scale>
        <p:origin x="3197" y="3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424E2CFF-C84F-41FE-B33F-2305668727CB}" type="datetimeFigureOut">
              <a:rPr kumimoji="1" lang="ja-JP" altLang="en-US" smtClean="0"/>
              <a:t>2023/8/9</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r>
              <a:rPr kumimoji="1" lang="en-US" altLang="ja-JP" smtClean="0"/>
              <a:t>1</a:t>
            </a:r>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41496D0E-D1DB-441D-ADF9-7C4A39BF9566}" type="slidenum">
              <a:rPr kumimoji="1" lang="ja-JP" altLang="en-US" smtClean="0"/>
              <a:t>‹#›</a:t>
            </a:fld>
            <a:endParaRPr kumimoji="1" lang="ja-JP" altLang="en-US"/>
          </a:p>
        </p:txBody>
      </p:sp>
    </p:spTree>
    <p:extLst>
      <p:ext uri="{BB962C8B-B14F-4D97-AF65-F5344CB8AC3E}">
        <p14:creationId xmlns:p14="http://schemas.microsoft.com/office/powerpoint/2010/main" val="780073622"/>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9787" cy="498693"/>
          </a:xfrm>
          <a:prstGeom prst="rect">
            <a:avLst/>
          </a:prstGeom>
        </p:spPr>
        <p:txBody>
          <a:bodyPr vert="horz" lIns="91424" tIns="45712" rIns="91424"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2"/>
            <a:ext cx="2949787" cy="498693"/>
          </a:xfrm>
          <a:prstGeom prst="rect">
            <a:avLst/>
          </a:prstGeom>
        </p:spPr>
        <p:txBody>
          <a:bodyPr vert="horz" lIns="91424" tIns="45712" rIns="91424" bIns="45712" rtlCol="0"/>
          <a:lstStyle>
            <a:lvl1pPr algn="r">
              <a:defRPr sz="1200"/>
            </a:lvl1pPr>
          </a:lstStyle>
          <a:p>
            <a:fld id="{0B5AFC23-E758-47D0-9A82-FE2BAEF30952}" type="datetimeFigureOut">
              <a:rPr kumimoji="1" lang="ja-JP" altLang="en-US" smtClean="0"/>
              <a:t>2023/8/9</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24" tIns="45712" rIns="91424" bIns="45712" rtlCol="0" anchor="ctr"/>
          <a:lstStyle/>
          <a:p>
            <a:endParaRPr lang="ja-JP" altLang="en-US"/>
          </a:p>
        </p:txBody>
      </p:sp>
      <p:sp>
        <p:nvSpPr>
          <p:cNvPr id="5" name="ノート プレースホルダー 4"/>
          <p:cNvSpPr>
            <a:spLocks noGrp="1"/>
          </p:cNvSpPr>
          <p:nvPr>
            <p:ph type="body" sz="quarter" idx="3"/>
          </p:nvPr>
        </p:nvSpPr>
        <p:spPr>
          <a:xfrm>
            <a:off x="680720" y="4783309"/>
            <a:ext cx="5445760" cy="3913614"/>
          </a:xfrm>
          <a:prstGeom prst="rect">
            <a:avLst/>
          </a:prstGeom>
        </p:spPr>
        <p:txBody>
          <a:bodyPr vert="horz" lIns="91424" tIns="45712" rIns="91424" bIns="4571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24" tIns="45712" rIns="91424" bIns="45712" rtlCol="0" anchor="b"/>
          <a:lstStyle>
            <a:lvl1pPr algn="l">
              <a:defRPr sz="1200"/>
            </a:lvl1pPr>
          </a:lstStyle>
          <a:p>
            <a:r>
              <a:rPr kumimoji="1" lang="en-US" altLang="ja-JP" smtClean="0"/>
              <a:t>1</a:t>
            </a:r>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24" tIns="45712" rIns="91424" bIns="45712" rtlCol="0" anchor="b"/>
          <a:lstStyle>
            <a:lvl1pPr algn="r">
              <a:defRPr sz="1200"/>
            </a:lvl1pPr>
          </a:lstStyle>
          <a:p>
            <a:fld id="{27D94C0E-FCB2-40B2-8F77-BE857FBAC301}" type="slidenum">
              <a:rPr kumimoji="1" lang="ja-JP" altLang="en-US" smtClean="0"/>
              <a:t>‹#›</a:t>
            </a:fld>
            <a:endParaRPr kumimoji="1" lang="ja-JP" altLang="en-US"/>
          </a:p>
        </p:txBody>
      </p:sp>
    </p:spTree>
    <p:extLst>
      <p:ext uri="{BB962C8B-B14F-4D97-AF65-F5344CB8AC3E}">
        <p14:creationId xmlns:p14="http://schemas.microsoft.com/office/powerpoint/2010/main" val="1980183912"/>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41375" y="754063"/>
            <a:ext cx="5124450" cy="3843337"/>
          </a:xfrm>
        </p:spPr>
      </p:sp>
      <p:sp>
        <p:nvSpPr>
          <p:cNvPr id="3" name="ノート プレースホルダー 2"/>
          <p:cNvSpPr>
            <a:spLocks noGrp="1"/>
          </p:cNvSpPr>
          <p:nvPr>
            <p:ph type="body" idx="1"/>
          </p:nvPr>
        </p:nvSpPr>
        <p:spPr>
          <a:xfrm>
            <a:off x="680720" y="5061857"/>
            <a:ext cx="5445760" cy="4215505"/>
          </a:xfrm>
        </p:spPr>
        <p:txBody>
          <a:bodyPr/>
          <a:lstStyle/>
          <a:p>
            <a:r>
              <a:rPr kumimoji="1" lang="en-US" altLang="ja-JP" dirty="0" smtClean="0"/>
              <a:t>【</a:t>
            </a:r>
            <a:r>
              <a:rPr kumimoji="1" lang="ja-JP" altLang="en-US" dirty="0" smtClean="0"/>
              <a:t>発言</a:t>
            </a:r>
            <a:r>
              <a:rPr kumimoji="1" lang="en-US" altLang="ja-JP" dirty="0" smtClean="0"/>
              <a:t>】</a:t>
            </a:r>
          </a:p>
          <a:p>
            <a:r>
              <a:rPr kumimoji="1" lang="ja-JP" altLang="en-US" dirty="0" smtClean="0"/>
              <a:t>この動画は、令和４年度の「在学定期採用</a:t>
            </a:r>
            <a:r>
              <a:rPr kumimoji="1" lang="en-US" altLang="ja-JP" dirty="0" smtClean="0"/>
              <a:t>1</a:t>
            </a:r>
            <a:r>
              <a:rPr kumimoji="1" lang="ja-JP" altLang="en-US" dirty="0" smtClean="0"/>
              <a:t>次　春募集」の申請手続きにつての</a:t>
            </a:r>
            <a:endParaRPr kumimoji="1" lang="en-US" altLang="ja-JP" dirty="0" smtClean="0"/>
          </a:p>
          <a:p>
            <a:r>
              <a:rPr lang="ja-JP" altLang="en-US" dirty="0" smtClean="0"/>
              <a:t>動画です。</a:t>
            </a:r>
            <a:endParaRPr lang="en-US" altLang="ja-JP" dirty="0" smtClean="0"/>
          </a:p>
          <a:p>
            <a:endParaRPr kumimoji="1" lang="en-US" altLang="ja-JP" dirty="0"/>
          </a:p>
          <a:p>
            <a:endParaRPr lang="en-US" altLang="ja-JP" dirty="0"/>
          </a:p>
          <a:p>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1</a:t>
            </a:r>
            <a:endParaRPr kumimoji="1" lang="ja-JP" altLang="en-US"/>
          </a:p>
        </p:txBody>
      </p:sp>
    </p:spTree>
    <p:extLst>
      <p:ext uri="{BB962C8B-B14F-4D97-AF65-F5344CB8AC3E}">
        <p14:creationId xmlns:p14="http://schemas.microsoft.com/office/powerpoint/2010/main" val="1628447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対象者は、</a:t>
            </a:r>
            <a:endParaRPr lang="en-US" altLang="ja-JP" dirty="0"/>
          </a:p>
          <a:p>
            <a:r>
              <a:rPr lang="ja-JP" altLang="en-US" dirty="0"/>
              <a:t>①　奨学金を新たに希望する方</a:t>
            </a:r>
            <a:endParaRPr lang="en-US" altLang="ja-JP" dirty="0"/>
          </a:p>
          <a:p>
            <a:r>
              <a:rPr lang="ja-JP" altLang="en-US" dirty="0"/>
              <a:t>　　　例えば、高校予約採用で申請をされなかった方や</a:t>
            </a:r>
            <a:endParaRPr lang="en-US" altLang="ja-JP" dirty="0"/>
          </a:p>
          <a:p>
            <a:r>
              <a:rPr lang="ja-JP" altLang="en-US" dirty="0"/>
              <a:t>　　　</a:t>
            </a:r>
            <a:r>
              <a:rPr lang="en-US" altLang="ja-JP" dirty="0"/>
              <a:t>2</a:t>
            </a:r>
            <a:r>
              <a:rPr lang="ja-JP" altLang="en-US" dirty="0"/>
              <a:t>年生以上でこれまで奨学金を利用しなかった方です。</a:t>
            </a:r>
            <a:endParaRPr lang="en-US" altLang="ja-JP" dirty="0"/>
          </a:p>
          <a:p>
            <a:r>
              <a:rPr lang="ja-JP" altLang="en-US" dirty="0"/>
              <a:t>②　現在奨学金を貸与中の方で、現在利用していない種別の奨学金を追加して、</a:t>
            </a:r>
            <a:endParaRPr lang="en-US" altLang="ja-JP" dirty="0"/>
          </a:p>
          <a:p>
            <a:r>
              <a:rPr lang="ja-JP" altLang="en-US" dirty="0"/>
              <a:t>　　　併用貸与を希望する方</a:t>
            </a:r>
            <a:endParaRPr lang="en-US" altLang="ja-JP" dirty="0"/>
          </a:p>
          <a:p>
            <a:r>
              <a:rPr lang="ja-JP" altLang="en-US" dirty="0"/>
              <a:t>　　　例えば、現在</a:t>
            </a:r>
            <a:r>
              <a:rPr lang="en-US" altLang="ja-JP" dirty="0"/>
              <a:t>2</a:t>
            </a:r>
            <a:r>
              <a:rPr lang="ja-JP" altLang="en-US" dirty="0"/>
              <a:t>種奨学金を利用している方が、</a:t>
            </a:r>
            <a:r>
              <a:rPr lang="en-US" altLang="ja-JP" dirty="0"/>
              <a:t>1</a:t>
            </a:r>
            <a:r>
              <a:rPr lang="ja-JP" altLang="en-US" dirty="0"/>
              <a:t>種や給付奨学金を追加</a:t>
            </a:r>
            <a:endParaRPr lang="en-US" altLang="ja-JP" dirty="0"/>
          </a:p>
          <a:p>
            <a:r>
              <a:rPr lang="ja-JP" altLang="en-US" dirty="0"/>
              <a:t>　　　したい場合などが当たります。</a:t>
            </a:r>
            <a:endParaRPr lang="en-US" altLang="ja-JP" dirty="0"/>
          </a:p>
          <a:p>
            <a:r>
              <a:rPr lang="ja-JP" altLang="en-US" dirty="0"/>
              <a:t>③　現在貸与中の方で、奨学金の種類を変更したい方</a:t>
            </a:r>
            <a:endParaRPr lang="en-US" altLang="ja-JP" dirty="0"/>
          </a:p>
          <a:p>
            <a:r>
              <a:rPr lang="ja-JP" altLang="en-US" dirty="0"/>
              <a:t>　　　例えば、</a:t>
            </a:r>
            <a:r>
              <a:rPr lang="en-US" altLang="ja-JP" dirty="0"/>
              <a:t>1</a:t>
            </a:r>
            <a:r>
              <a:rPr lang="ja-JP" altLang="en-US" dirty="0"/>
              <a:t>種奨学金から２種奨学金へ変更したい方や、</a:t>
            </a:r>
            <a:endParaRPr lang="en-US" altLang="ja-JP" dirty="0"/>
          </a:p>
          <a:p>
            <a:r>
              <a:rPr lang="ja-JP" altLang="en-US" dirty="0"/>
              <a:t>　　　</a:t>
            </a:r>
            <a:r>
              <a:rPr lang="en-US" altLang="ja-JP" dirty="0"/>
              <a:t>2</a:t>
            </a:r>
            <a:r>
              <a:rPr lang="ja-JP" altLang="en-US" dirty="0"/>
              <a:t>種奨学金から</a:t>
            </a:r>
            <a:r>
              <a:rPr lang="en-US" altLang="ja-JP" dirty="0"/>
              <a:t>1</a:t>
            </a:r>
            <a:r>
              <a:rPr lang="ja-JP" altLang="en-US" dirty="0"/>
              <a:t>種奨学金に変更したい方です</a:t>
            </a:r>
            <a:r>
              <a:rPr lang="ja-JP" altLang="en-US" dirty="0" smtClean="0"/>
              <a:t>。</a:t>
            </a:r>
            <a:endParaRPr lang="en-US" altLang="ja-JP" dirty="0" smtClean="0"/>
          </a:p>
          <a:p>
            <a:endParaRPr lang="en-US" altLang="ja-JP" dirty="0"/>
          </a:p>
          <a:p>
            <a:r>
              <a:rPr lang="ja-JP" altLang="en-US" dirty="0"/>
              <a:t>在学定期採用で申請できる奨学金種別は、</a:t>
            </a:r>
            <a:endParaRPr lang="en-US" altLang="ja-JP" dirty="0"/>
          </a:p>
          <a:p>
            <a:r>
              <a:rPr lang="ja-JP" altLang="en-US" dirty="0"/>
              <a:t>①　給付奨学金</a:t>
            </a:r>
            <a:endParaRPr lang="en-US" altLang="ja-JP" dirty="0"/>
          </a:p>
          <a:p>
            <a:r>
              <a:rPr lang="ja-JP" altLang="en-US" dirty="0"/>
              <a:t>給付奨学金に採用されると高等教育修学支援制度を利用できます。高等教育修学支援制度では、給付型奨学金に加え</a:t>
            </a:r>
            <a:r>
              <a:rPr lang="ja-JP" altLang="en-US" dirty="0" smtClean="0"/>
              <a:t>、入学料と授業料</a:t>
            </a:r>
            <a:r>
              <a:rPr lang="ja-JP" altLang="en-US" dirty="0"/>
              <a:t>減免も受けられます。</a:t>
            </a:r>
            <a:endParaRPr lang="en-US" altLang="ja-JP" dirty="0"/>
          </a:p>
          <a:p>
            <a:r>
              <a:rPr lang="ja-JP" altLang="en-US" dirty="0"/>
              <a:t>②　貸与奨学金　第</a:t>
            </a:r>
            <a:r>
              <a:rPr lang="en-US" altLang="ja-JP" dirty="0"/>
              <a:t>1</a:t>
            </a:r>
            <a:r>
              <a:rPr lang="ja-JP" altLang="en-US" dirty="0"/>
              <a:t>種無利子奨学金</a:t>
            </a:r>
            <a:endParaRPr lang="en-US" altLang="ja-JP" dirty="0"/>
          </a:p>
          <a:p>
            <a:r>
              <a:rPr lang="ja-JP" altLang="en-US" dirty="0"/>
              <a:t>③　貸与奨学金　第２種有利子奨学金</a:t>
            </a:r>
            <a:endParaRPr lang="en-US" altLang="ja-JP" dirty="0"/>
          </a:p>
          <a:p>
            <a:r>
              <a:rPr lang="ja-JP" altLang="en-US" dirty="0"/>
              <a:t>④　入学時特別増額貸与　</a:t>
            </a:r>
            <a:endParaRPr lang="en-US" altLang="ja-JP" dirty="0"/>
          </a:p>
          <a:p>
            <a:r>
              <a:rPr lang="ja-JP" altLang="en-US" dirty="0"/>
              <a:t>　　入学時特別増額貸与は、令和３年に新しく入学した</a:t>
            </a:r>
            <a:r>
              <a:rPr lang="en-US" altLang="ja-JP" dirty="0"/>
              <a:t>1</a:t>
            </a:r>
            <a:r>
              <a:rPr lang="ja-JP" altLang="en-US" dirty="0"/>
              <a:t>年生のみ利用できます。</a:t>
            </a:r>
            <a:endParaRPr lang="en-US" altLang="ja-JP" dirty="0"/>
          </a:p>
          <a:p>
            <a:endParaRPr lang="en-US" altLang="ja-JP" dirty="0"/>
          </a:p>
          <a:p>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1</a:t>
            </a:r>
            <a:endParaRPr kumimoji="1" lang="ja-JP" altLang="en-US"/>
          </a:p>
        </p:txBody>
      </p:sp>
    </p:spTree>
    <p:extLst>
      <p:ext uri="{BB962C8B-B14F-4D97-AF65-F5344CB8AC3E}">
        <p14:creationId xmlns:p14="http://schemas.microsoft.com/office/powerpoint/2010/main" val="4159496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1</a:t>
            </a:r>
            <a:endParaRPr kumimoji="1" lang="ja-JP" altLang="en-US"/>
          </a:p>
        </p:txBody>
      </p:sp>
    </p:spTree>
    <p:extLst>
      <p:ext uri="{BB962C8B-B14F-4D97-AF65-F5344CB8AC3E}">
        <p14:creationId xmlns:p14="http://schemas.microsoft.com/office/powerpoint/2010/main" val="18125000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1</a:t>
            </a:r>
            <a:endParaRPr kumimoji="1" lang="ja-JP" altLang="en-US"/>
          </a:p>
        </p:txBody>
      </p:sp>
    </p:spTree>
    <p:extLst>
      <p:ext uri="{BB962C8B-B14F-4D97-AF65-F5344CB8AC3E}">
        <p14:creationId xmlns:p14="http://schemas.microsoft.com/office/powerpoint/2010/main" val="2592865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DE3E5F6-CF27-4672-83B6-2F0236D6F57E}" type="datetime1">
              <a:rPr kumimoji="1" lang="ja-JP" altLang="en-US" smtClean="0"/>
              <a:t>2023/8/9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2410A1-21DD-4FBE-881E-C99565035507}" type="slidenum">
              <a:rPr kumimoji="1" lang="ja-JP" altLang="en-US" smtClean="0"/>
              <a:t>‹#›</a:t>
            </a:fld>
            <a:endParaRPr kumimoji="1" lang="ja-JP" altLang="en-US"/>
          </a:p>
        </p:txBody>
      </p:sp>
    </p:spTree>
    <p:extLst>
      <p:ext uri="{BB962C8B-B14F-4D97-AF65-F5344CB8AC3E}">
        <p14:creationId xmlns:p14="http://schemas.microsoft.com/office/powerpoint/2010/main" val="1621445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3A6D644-7EC0-425C-8510-9A605D8800AE}" type="datetime1">
              <a:rPr kumimoji="1" lang="ja-JP" altLang="en-US" smtClean="0"/>
              <a:t>2023/8/9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2410A1-21DD-4FBE-881E-C99565035507}" type="slidenum">
              <a:rPr kumimoji="1" lang="ja-JP" altLang="en-US" smtClean="0"/>
              <a:t>‹#›</a:t>
            </a:fld>
            <a:endParaRPr kumimoji="1" lang="ja-JP" altLang="en-US"/>
          </a:p>
        </p:txBody>
      </p:sp>
    </p:spTree>
    <p:extLst>
      <p:ext uri="{BB962C8B-B14F-4D97-AF65-F5344CB8AC3E}">
        <p14:creationId xmlns:p14="http://schemas.microsoft.com/office/powerpoint/2010/main" val="256268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B67521A-970E-4150-AFC1-CFB8DD558583}" type="datetime1">
              <a:rPr kumimoji="1" lang="ja-JP" altLang="en-US" smtClean="0"/>
              <a:t>2023/8/9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2410A1-21DD-4FBE-881E-C99565035507}" type="slidenum">
              <a:rPr kumimoji="1" lang="ja-JP" altLang="en-US" smtClean="0"/>
              <a:t>‹#›</a:t>
            </a:fld>
            <a:endParaRPr kumimoji="1" lang="ja-JP" altLang="en-US"/>
          </a:p>
        </p:txBody>
      </p:sp>
    </p:spTree>
    <p:extLst>
      <p:ext uri="{BB962C8B-B14F-4D97-AF65-F5344CB8AC3E}">
        <p14:creationId xmlns:p14="http://schemas.microsoft.com/office/powerpoint/2010/main" val="2145627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897FA90-7FD7-4FD7-8319-98D86D5D355E}" type="datetime1">
              <a:rPr kumimoji="1" lang="ja-JP" altLang="en-US" smtClean="0"/>
              <a:t>2023/8/9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2410A1-21DD-4FBE-881E-C99565035507}" type="slidenum">
              <a:rPr kumimoji="1" lang="ja-JP" altLang="en-US" smtClean="0"/>
              <a:t>‹#›</a:t>
            </a:fld>
            <a:endParaRPr kumimoji="1" lang="ja-JP" altLang="en-US"/>
          </a:p>
        </p:txBody>
      </p:sp>
    </p:spTree>
    <p:extLst>
      <p:ext uri="{BB962C8B-B14F-4D97-AF65-F5344CB8AC3E}">
        <p14:creationId xmlns:p14="http://schemas.microsoft.com/office/powerpoint/2010/main" val="1509788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28D1407-4584-4D02-A4AC-936A0612A6E4}" type="datetime1">
              <a:rPr kumimoji="1" lang="ja-JP" altLang="en-US" smtClean="0"/>
              <a:t>2023/8/9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2410A1-21DD-4FBE-881E-C99565035507}" type="slidenum">
              <a:rPr kumimoji="1" lang="ja-JP" altLang="en-US" smtClean="0"/>
              <a:t>‹#›</a:t>
            </a:fld>
            <a:endParaRPr kumimoji="1" lang="ja-JP" altLang="en-US"/>
          </a:p>
        </p:txBody>
      </p:sp>
    </p:spTree>
    <p:extLst>
      <p:ext uri="{BB962C8B-B14F-4D97-AF65-F5344CB8AC3E}">
        <p14:creationId xmlns:p14="http://schemas.microsoft.com/office/powerpoint/2010/main" val="2912879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E39DF53-0FEF-47C5-B98C-E78016BC2317}" type="datetime1">
              <a:rPr kumimoji="1" lang="ja-JP" altLang="en-US" smtClean="0"/>
              <a:t>2023/8/9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2410A1-21DD-4FBE-881E-C99565035507}" type="slidenum">
              <a:rPr kumimoji="1" lang="ja-JP" altLang="en-US" smtClean="0"/>
              <a:t>‹#›</a:t>
            </a:fld>
            <a:endParaRPr kumimoji="1" lang="ja-JP" altLang="en-US"/>
          </a:p>
        </p:txBody>
      </p:sp>
    </p:spTree>
    <p:extLst>
      <p:ext uri="{BB962C8B-B14F-4D97-AF65-F5344CB8AC3E}">
        <p14:creationId xmlns:p14="http://schemas.microsoft.com/office/powerpoint/2010/main" val="2342632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F83D76D-D182-49F8-B837-6EE139AB6FA8}" type="datetime1">
              <a:rPr kumimoji="1" lang="ja-JP" altLang="en-US" smtClean="0"/>
              <a:t>2023/8/9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C2410A1-21DD-4FBE-881E-C99565035507}" type="slidenum">
              <a:rPr kumimoji="1" lang="ja-JP" altLang="en-US" smtClean="0"/>
              <a:t>‹#›</a:t>
            </a:fld>
            <a:endParaRPr kumimoji="1" lang="ja-JP" altLang="en-US"/>
          </a:p>
        </p:txBody>
      </p:sp>
    </p:spTree>
    <p:extLst>
      <p:ext uri="{BB962C8B-B14F-4D97-AF65-F5344CB8AC3E}">
        <p14:creationId xmlns:p14="http://schemas.microsoft.com/office/powerpoint/2010/main" val="2171359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6C0482A-2363-4404-8303-42A6DE8FBBE0}" type="datetime1">
              <a:rPr kumimoji="1" lang="ja-JP" altLang="en-US" smtClean="0"/>
              <a:t>2023/8/9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C2410A1-21DD-4FBE-881E-C99565035507}" type="slidenum">
              <a:rPr kumimoji="1" lang="ja-JP" altLang="en-US" smtClean="0"/>
              <a:t>‹#›</a:t>
            </a:fld>
            <a:endParaRPr kumimoji="1" lang="ja-JP" altLang="en-US"/>
          </a:p>
        </p:txBody>
      </p:sp>
    </p:spTree>
    <p:extLst>
      <p:ext uri="{BB962C8B-B14F-4D97-AF65-F5344CB8AC3E}">
        <p14:creationId xmlns:p14="http://schemas.microsoft.com/office/powerpoint/2010/main" val="3456503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33B042-DEBE-4913-AE67-45059730023B}" type="datetime1">
              <a:rPr kumimoji="1" lang="ja-JP" altLang="en-US" smtClean="0"/>
              <a:t>2023/8/9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C2410A1-21DD-4FBE-881E-C99565035507}" type="slidenum">
              <a:rPr kumimoji="1" lang="ja-JP" altLang="en-US" smtClean="0"/>
              <a:t>‹#›</a:t>
            </a:fld>
            <a:endParaRPr kumimoji="1" lang="ja-JP" altLang="en-US"/>
          </a:p>
        </p:txBody>
      </p:sp>
    </p:spTree>
    <p:extLst>
      <p:ext uri="{BB962C8B-B14F-4D97-AF65-F5344CB8AC3E}">
        <p14:creationId xmlns:p14="http://schemas.microsoft.com/office/powerpoint/2010/main" val="1904854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FA12683-71A4-4B73-8D5F-45B310EB0AE3}" type="datetime1">
              <a:rPr kumimoji="1" lang="ja-JP" altLang="en-US" smtClean="0"/>
              <a:t>2023/8/9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2410A1-21DD-4FBE-881E-C99565035507}" type="slidenum">
              <a:rPr kumimoji="1" lang="ja-JP" altLang="en-US" smtClean="0"/>
              <a:t>‹#›</a:t>
            </a:fld>
            <a:endParaRPr kumimoji="1" lang="ja-JP" altLang="en-US"/>
          </a:p>
        </p:txBody>
      </p:sp>
    </p:spTree>
    <p:extLst>
      <p:ext uri="{BB962C8B-B14F-4D97-AF65-F5344CB8AC3E}">
        <p14:creationId xmlns:p14="http://schemas.microsoft.com/office/powerpoint/2010/main" val="3497483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63ED7C4-1BC3-48A5-8612-501375D59467}" type="datetime1">
              <a:rPr kumimoji="1" lang="ja-JP" altLang="en-US" smtClean="0"/>
              <a:t>2023/8/9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2410A1-21DD-4FBE-881E-C99565035507}" type="slidenum">
              <a:rPr kumimoji="1" lang="ja-JP" altLang="en-US" smtClean="0"/>
              <a:t>‹#›</a:t>
            </a:fld>
            <a:endParaRPr kumimoji="1" lang="ja-JP" altLang="en-US"/>
          </a:p>
        </p:txBody>
      </p:sp>
    </p:spTree>
    <p:extLst>
      <p:ext uri="{BB962C8B-B14F-4D97-AF65-F5344CB8AC3E}">
        <p14:creationId xmlns:p14="http://schemas.microsoft.com/office/powerpoint/2010/main" val="3275762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A83220-20E8-439C-8BE1-9A262E49ACA9}" type="datetime1">
              <a:rPr kumimoji="1" lang="ja-JP" altLang="en-US" smtClean="0"/>
              <a:t>2023/8/9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2410A1-21DD-4FBE-881E-C99565035507}" type="slidenum">
              <a:rPr kumimoji="1" lang="ja-JP" altLang="en-US" smtClean="0"/>
              <a:t>‹#›</a:t>
            </a:fld>
            <a:endParaRPr kumimoji="1" lang="ja-JP" altLang="en-US"/>
          </a:p>
        </p:txBody>
      </p:sp>
    </p:spTree>
    <p:extLst>
      <p:ext uri="{BB962C8B-B14F-4D97-AF65-F5344CB8AC3E}">
        <p14:creationId xmlns:p14="http://schemas.microsoft.com/office/powerpoint/2010/main" val="8343420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タイトル 3"/>
          <p:cNvSpPr>
            <a:spLocks noGrp="1"/>
          </p:cNvSpPr>
          <p:nvPr>
            <p:ph type="ctrTitle"/>
          </p:nvPr>
        </p:nvSpPr>
        <p:spPr>
          <a:xfrm>
            <a:off x="-13670" y="154936"/>
            <a:ext cx="9157670" cy="702079"/>
          </a:xfrm>
          <a:solidFill>
            <a:srgbClr val="C00000"/>
          </a:solidFill>
        </p:spPr>
        <p:txBody>
          <a:bodyPr>
            <a:normAutofit/>
          </a:bodyPr>
          <a:lstStyle/>
          <a:p>
            <a:pPr algn="ctr"/>
            <a:r>
              <a:rPr lang="ja-JP" altLang="en-US" sz="3600" b="1" dirty="0">
                <a:solidFill>
                  <a:schemeClr val="bg1"/>
                </a:solidFill>
                <a:latin typeface="HG丸ｺﾞｼｯｸM-PRO" panose="020F0600000000000000" pitchFamily="50" charset="-128"/>
                <a:ea typeface="HG丸ｺﾞｼｯｸM-PRO" panose="020F0600000000000000" pitchFamily="50" charset="-128"/>
              </a:rPr>
              <a:t>日本学生支援機構奨学金</a:t>
            </a:r>
          </a:p>
        </p:txBody>
      </p:sp>
      <p:sp>
        <p:nvSpPr>
          <p:cNvPr id="5" name="タイトル 3"/>
          <p:cNvSpPr>
            <a:spLocks noGrp="1"/>
          </p:cNvSpPr>
          <p:nvPr>
            <p:ph type="subTitle" idx="1"/>
          </p:nvPr>
        </p:nvSpPr>
        <p:spPr>
          <a:xfrm>
            <a:off x="-13670" y="956733"/>
            <a:ext cx="9157670" cy="5901267"/>
          </a:xfrm>
          <a:solidFill>
            <a:schemeClr val="accent4">
              <a:lumMod val="20000"/>
              <a:lumOff val="80000"/>
            </a:schemeClr>
          </a:solidFill>
          <a:ln>
            <a:solidFill>
              <a:schemeClr val="accent5">
                <a:lumMod val="50000"/>
              </a:schemeClr>
            </a:solidFill>
          </a:ln>
        </p:spPr>
        <p:txBody>
          <a:bodyPr>
            <a:noAutofit/>
          </a:bodyPr>
          <a:lstStyle/>
          <a:p>
            <a:endParaRPr lang="en-US" altLang="ja-JP" sz="4050" b="1" dirty="0" smtClean="0">
              <a:solidFill>
                <a:srgbClr val="FFFF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endParaRPr lang="en-US" altLang="ja-JP" sz="4050" b="1" dirty="0">
              <a:solidFill>
                <a:srgbClr val="FFFF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4050" b="1"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令和</a:t>
            </a:r>
            <a:r>
              <a:rPr lang="en-US" altLang="ja-JP" sz="4050" b="1"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5</a:t>
            </a:r>
            <a:r>
              <a:rPr lang="ja-JP" altLang="en-US" sz="4050" b="1"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年度 学士課程対象 </a:t>
            </a:r>
            <a:endParaRPr lang="en-US" altLang="ja-JP" sz="405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lang="ja-JP" altLang="en-US" sz="45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在学定期</a:t>
            </a:r>
            <a:r>
              <a:rPr lang="ja-JP" altLang="en-US" sz="4500" b="1"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採用２次（秋募集）</a:t>
            </a:r>
            <a:endParaRPr lang="ja-JP" altLang="en-US" sz="45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p:txBody>
          <a:bodyPr/>
          <a:lstStyle/>
          <a:p>
            <a:fld id="{FC2410A1-21DD-4FBE-881E-C99565035507}" type="slidenum">
              <a:rPr kumimoji="1" lang="ja-JP" altLang="en-US" smtClean="0"/>
              <a:t>1</a:t>
            </a:fld>
            <a:endParaRPr kumimoji="1" lang="ja-JP" altLang="en-US"/>
          </a:p>
        </p:txBody>
      </p:sp>
    </p:spTree>
    <p:extLst>
      <p:ext uri="{BB962C8B-B14F-4D97-AF65-F5344CB8AC3E}">
        <p14:creationId xmlns:p14="http://schemas.microsoft.com/office/powerpoint/2010/main" val="4176554943"/>
      </p:ext>
    </p:extLst>
  </p:cSld>
  <p:clrMapOvr>
    <a:masterClrMapping/>
  </p:clrMapOvr>
  <mc:AlternateContent xmlns:mc="http://schemas.openxmlformats.org/markup-compatibility/2006" xmlns:p14="http://schemas.microsoft.com/office/powerpoint/2010/main">
    <mc:Choice Requires="p14">
      <p:transition spd="slow" p14:dur="2000" advTm="19176"/>
    </mc:Choice>
    <mc:Fallback xmlns="">
      <p:transition spd="slow" advTm="19176"/>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FC2410A1-21DD-4FBE-881E-C99565035507}" type="slidenum">
              <a:rPr kumimoji="1" lang="ja-JP" altLang="en-US" smtClean="0"/>
              <a:t>2</a:t>
            </a:fld>
            <a:endParaRPr kumimoji="1" lang="ja-JP" altLang="en-US"/>
          </a:p>
        </p:txBody>
      </p:sp>
      <p:sp>
        <p:nvSpPr>
          <p:cNvPr id="6" name="テキスト ボックス 2"/>
          <p:cNvSpPr txBox="1">
            <a:spLocks noChangeArrowheads="1"/>
          </p:cNvSpPr>
          <p:nvPr/>
        </p:nvSpPr>
        <p:spPr bwMode="auto">
          <a:xfrm>
            <a:off x="-970" y="703962"/>
            <a:ext cx="9130329" cy="2462213"/>
          </a:xfrm>
          <a:prstGeom prst="rect">
            <a:avLst/>
          </a:prstGeom>
          <a:solidFill>
            <a:schemeClr val="accent4">
              <a:lumMod val="20000"/>
              <a:lumOff val="80000"/>
            </a:schemeClr>
          </a:solidFill>
          <a:ln>
            <a:solidFill>
              <a:srgbClr val="0070C0"/>
            </a:solidFill>
          </a:ln>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b="1" dirty="0" smtClean="0">
                <a:latin typeface="HG丸ｺﾞｼｯｸM-PRO" panose="020F0600000000000000" pitchFamily="50" charset="-128"/>
                <a:ea typeface="HG丸ｺﾞｼｯｸM-PRO" panose="020F0600000000000000" pitchFamily="50" charset="-128"/>
              </a:rPr>
              <a:t>在学定期採用の申請対象となる方は、①～③に該当する方です。</a:t>
            </a:r>
            <a:endParaRPr lang="en-US" altLang="ja-JP" sz="1800" b="1" dirty="0" smtClean="0">
              <a:latin typeface="HG丸ｺﾞｼｯｸM-PRO" panose="020F0600000000000000" pitchFamily="50" charset="-128"/>
              <a:ea typeface="HG丸ｺﾞｼｯｸM-PRO" panose="020F0600000000000000" pitchFamily="50" charset="-128"/>
            </a:endParaRPr>
          </a:p>
          <a:p>
            <a:pPr eaLnBrk="1" hangingPunct="1">
              <a:spcBef>
                <a:spcPct val="0"/>
              </a:spcBef>
              <a:buFontTx/>
              <a:buNone/>
            </a:pPr>
            <a:endParaRPr lang="en-US" altLang="ja-JP" sz="1600" b="1" dirty="0">
              <a:latin typeface="HG丸ｺﾞｼｯｸM-PRO" panose="020F0600000000000000" pitchFamily="50" charset="-128"/>
              <a:ea typeface="HG丸ｺﾞｼｯｸM-PRO" panose="020F0600000000000000" pitchFamily="50" charset="-128"/>
            </a:endParaRPr>
          </a:p>
          <a:p>
            <a:pPr eaLnBrk="1" hangingPunct="1">
              <a:spcBef>
                <a:spcPct val="0"/>
              </a:spcBef>
              <a:buFontTx/>
              <a:buNone/>
            </a:pPr>
            <a:r>
              <a:rPr lang="ja-JP" altLang="en-US" sz="2000" b="1" dirty="0">
                <a:latin typeface="HG丸ｺﾞｼｯｸM-PRO" panose="020F0600000000000000" pitchFamily="50" charset="-128"/>
                <a:ea typeface="HG丸ｺﾞｼｯｸM-PRO" panose="020F0600000000000000" pitchFamily="50" charset="-128"/>
              </a:rPr>
              <a:t>①　奨学金を新たに希望する</a:t>
            </a:r>
            <a:r>
              <a:rPr lang="ja-JP" altLang="en-US" sz="2000" b="1" dirty="0" smtClean="0">
                <a:latin typeface="HG丸ｺﾞｼｯｸM-PRO" panose="020F0600000000000000" pitchFamily="50" charset="-128"/>
                <a:ea typeface="HG丸ｺﾞｼｯｸM-PRO" panose="020F0600000000000000" pitchFamily="50" charset="-128"/>
              </a:rPr>
              <a:t>者</a:t>
            </a:r>
            <a:endParaRPr lang="en-US" altLang="ja-JP" sz="2000" b="1" dirty="0" smtClean="0">
              <a:latin typeface="HG丸ｺﾞｼｯｸM-PRO" panose="020F0600000000000000" pitchFamily="50" charset="-128"/>
              <a:ea typeface="HG丸ｺﾞｼｯｸM-PRO" panose="020F0600000000000000" pitchFamily="50" charset="-128"/>
            </a:endParaRPr>
          </a:p>
          <a:p>
            <a:pPr eaLnBrk="1" hangingPunct="1">
              <a:spcBef>
                <a:spcPct val="0"/>
              </a:spcBef>
              <a:buFontTx/>
              <a:buNone/>
            </a:pPr>
            <a:endParaRPr lang="ja-JP" altLang="en-US" sz="2000" b="1" dirty="0">
              <a:latin typeface="HG丸ｺﾞｼｯｸM-PRO" panose="020F0600000000000000" pitchFamily="50" charset="-128"/>
              <a:ea typeface="HG丸ｺﾞｼｯｸM-PRO" panose="020F0600000000000000" pitchFamily="50" charset="-128"/>
            </a:endParaRPr>
          </a:p>
          <a:p>
            <a:pPr eaLnBrk="1" hangingPunct="1">
              <a:spcBef>
                <a:spcPct val="0"/>
              </a:spcBef>
              <a:buFontTx/>
              <a:buNone/>
            </a:pPr>
            <a:r>
              <a:rPr lang="ja-JP" altLang="en-US" sz="2000" b="1" dirty="0" smtClean="0">
                <a:latin typeface="HG丸ｺﾞｼｯｸM-PRO" panose="020F0600000000000000" pitchFamily="50" charset="-128"/>
                <a:ea typeface="HG丸ｺﾞｼｯｸM-PRO" panose="020F0600000000000000" pitchFamily="50" charset="-128"/>
              </a:rPr>
              <a:t>②</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現在奨学金を利用中の者で別の種別の奨学金を追加したい方</a:t>
            </a:r>
            <a:endParaRPr lang="en-US" altLang="ja-JP" sz="2000" b="1" dirty="0" smtClean="0">
              <a:latin typeface="HG丸ｺﾞｼｯｸM-PRO" panose="020F0600000000000000" pitchFamily="50" charset="-128"/>
              <a:ea typeface="HG丸ｺﾞｼｯｸM-PRO" panose="020F0600000000000000" pitchFamily="50" charset="-128"/>
            </a:endParaRPr>
          </a:p>
          <a:p>
            <a:pPr eaLnBrk="1" hangingPunct="1">
              <a:spcBef>
                <a:spcPct val="0"/>
              </a:spcBef>
              <a:buFontTx/>
              <a:buNone/>
            </a:pPr>
            <a:endParaRPr lang="en-US" altLang="ja-JP" sz="2000" b="1" dirty="0">
              <a:latin typeface="HG丸ｺﾞｼｯｸM-PRO" panose="020F0600000000000000" pitchFamily="50" charset="-128"/>
              <a:ea typeface="HG丸ｺﾞｼｯｸM-PRO" panose="020F0600000000000000" pitchFamily="50" charset="-128"/>
            </a:endParaRPr>
          </a:p>
          <a:p>
            <a:pPr eaLnBrk="1" hangingPunct="1">
              <a:spcBef>
                <a:spcPct val="0"/>
              </a:spcBef>
              <a:buFontTx/>
              <a:buNone/>
            </a:pPr>
            <a:r>
              <a:rPr lang="ja-JP" altLang="en-US" sz="2000" b="1" dirty="0">
                <a:latin typeface="HG丸ｺﾞｼｯｸM-PRO" panose="020F0600000000000000" pitchFamily="50" charset="-128"/>
                <a:ea typeface="HG丸ｺﾞｼｯｸM-PRO" panose="020F0600000000000000" pitchFamily="50" charset="-128"/>
              </a:rPr>
              <a:t>③　</a:t>
            </a:r>
            <a:r>
              <a:rPr lang="ja-JP" altLang="en-US" sz="2000" b="1" dirty="0" smtClean="0">
                <a:latin typeface="HG丸ｺﾞｼｯｸM-PRO" panose="020F0600000000000000" pitchFamily="50" charset="-128"/>
                <a:ea typeface="HG丸ｺﾞｼｯｸM-PRO" panose="020F0600000000000000" pitchFamily="50" charset="-128"/>
              </a:rPr>
              <a:t>現在奨学金を利用しているもので、奨学金種別を変更したい方</a:t>
            </a:r>
            <a:endParaRPr lang="en-US" altLang="ja-JP" sz="2000" b="1" dirty="0" smtClean="0">
              <a:latin typeface="HG丸ｺﾞｼｯｸM-PRO" panose="020F0600000000000000" pitchFamily="50" charset="-128"/>
              <a:ea typeface="HG丸ｺﾞｼｯｸM-PRO" panose="020F0600000000000000" pitchFamily="50" charset="-128"/>
            </a:endParaRPr>
          </a:p>
          <a:p>
            <a:pPr eaLnBrk="1" hangingPunct="1">
              <a:spcBef>
                <a:spcPct val="0"/>
              </a:spcBef>
              <a:buFontTx/>
              <a:buNone/>
            </a:pPr>
            <a:endParaRPr lang="ja-JP" altLang="en-US" sz="2000" b="1" dirty="0">
              <a:latin typeface="HG丸ｺﾞｼｯｸM-PRO" panose="020F0600000000000000" pitchFamily="50" charset="-128"/>
              <a:ea typeface="HG丸ｺﾞｼｯｸM-PRO" panose="020F0600000000000000" pitchFamily="50" charset="-128"/>
            </a:endParaRPr>
          </a:p>
        </p:txBody>
      </p:sp>
      <p:sp>
        <p:nvSpPr>
          <p:cNvPr id="7" name="テキスト ボックス 2"/>
          <p:cNvSpPr txBox="1">
            <a:spLocks noChangeArrowheads="1"/>
          </p:cNvSpPr>
          <p:nvPr/>
        </p:nvSpPr>
        <p:spPr bwMode="auto">
          <a:xfrm>
            <a:off x="0" y="3611476"/>
            <a:ext cx="9159610" cy="2769989"/>
          </a:xfrm>
          <a:prstGeom prst="rect">
            <a:avLst/>
          </a:prstGeom>
          <a:solidFill>
            <a:schemeClr val="accent4">
              <a:lumMod val="20000"/>
              <a:lumOff val="80000"/>
            </a:schemeClr>
          </a:solidFill>
          <a:ln>
            <a:solidFill>
              <a:srgbClr val="0070C0"/>
            </a:solidFill>
          </a:ln>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b="1" dirty="0" smtClean="0">
                <a:latin typeface="HG丸ｺﾞｼｯｸM-PRO" panose="020F0600000000000000" pitchFamily="50" charset="-128"/>
                <a:ea typeface="HG丸ｺﾞｼｯｸM-PRO" panose="020F0600000000000000" pitchFamily="50" charset="-128"/>
              </a:rPr>
              <a:t>申請が可能な奨学金の種類は全部で３種類あります。</a:t>
            </a:r>
            <a:endParaRPr lang="en-US" altLang="ja-JP" sz="1800" b="1" dirty="0" smtClean="0">
              <a:latin typeface="HG丸ｺﾞｼｯｸM-PRO" panose="020F0600000000000000" pitchFamily="50" charset="-128"/>
              <a:ea typeface="HG丸ｺﾞｼｯｸM-PRO" panose="020F0600000000000000" pitchFamily="50" charset="-128"/>
            </a:endParaRPr>
          </a:p>
          <a:p>
            <a:pPr eaLnBrk="1" hangingPunct="1">
              <a:spcBef>
                <a:spcPct val="0"/>
              </a:spcBef>
              <a:buFontTx/>
              <a:buNone/>
            </a:pPr>
            <a:endParaRPr lang="en-US" altLang="ja-JP" sz="1600" b="1" dirty="0" smtClean="0">
              <a:latin typeface="HG丸ｺﾞｼｯｸM-PRO" panose="020F0600000000000000" pitchFamily="50" charset="-128"/>
              <a:ea typeface="HG丸ｺﾞｼｯｸM-PRO" panose="020F0600000000000000" pitchFamily="50" charset="-128"/>
            </a:endParaRPr>
          </a:p>
          <a:p>
            <a:pPr eaLnBrk="1" hangingPunct="1">
              <a:spcBef>
                <a:spcPct val="0"/>
              </a:spcBef>
              <a:buFontTx/>
              <a:buNone/>
            </a:pPr>
            <a:r>
              <a:rPr lang="ja-JP" altLang="en-US" sz="2000" b="1" dirty="0" smtClean="0">
                <a:latin typeface="HG丸ｺﾞｼｯｸM-PRO" panose="020F0600000000000000" pitchFamily="50" charset="-128"/>
                <a:ea typeface="HG丸ｺﾞｼｯｸM-PRO" panose="020F0600000000000000" pitchFamily="50" charset="-128"/>
              </a:rPr>
              <a:t>①給付奨学金　</a:t>
            </a:r>
            <a:endParaRPr lang="en-US" altLang="ja-JP" sz="2000" b="1" dirty="0" smtClean="0">
              <a:latin typeface="HG丸ｺﾞｼｯｸM-PRO" panose="020F0600000000000000" pitchFamily="50" charset="-128"/>
              <a:ea typeface="HG丸ｺﾞｼｯｸM-PRO" panose="020F0600000000000000" pitchFamily="50" charset="-128"/>
            </a:endParaRPr>
          </a:p>
          <a:p>
            <a:pPr eaLnBrk="1" hangingPunct="1">
              <a:spcBef>
                <a:spcPct val="0"/>
              </a:spcBef>
              <a:buFontTx/>
              <a:buNone/>
            </a:pPr>
            <a:endParaRPr lang="en-US" altLang="ja-JP" sz="2000" b="1" dirty="0" smtClean="0">
              <a:solidFill>
                <a:srgbClr val="FF0000"/>
              </a:solidFill>
              <a:latin typeface="HG丸ｺﾞｼｯｸM-PRO" panose="020F0600000000000000" pitchFamily="50" charset="-128"/>
              <a:ea typeface="HG丸ｺﾞｼｯｸM-PRO" panose="020F0600000000000000" pitchFamily="50" charset="-128"/>
            </a:endParaRPr>
          </a:p>
          <a:p>
            <a:pPr eaLnBrk="1" hangingPunct="1">
              <a:spcBef>
                <a:spcPct val="0"/>
              </a:spcBef>
              <a:buFontTx/>
              <a:buNone/>
            </a:pPr>
            <a:r>
              <a:rPr lang="ja-JP" altLang="en-US" sz="2000" b="1" dirty="0" smtClean="0">
                <a:latin typeface="HG丸ｺﾞｼｯｸM-PRO" panose="020F0600000000000000" pitchFamily="50" charset="-128"/>
                <a:ea typeface="HG丸ｺﾞｼｯｸM-PRO" panose="020F0600000000000000" pitchFamily="50" charset="-128"/>
              </a:rPr>
              <a:t>②貸与奨学金　第一種（無利子）</a:t>
            </a:r>
            <a:endParaRPr lang="en-US" altLang="ja-JP" sz="2000" b="1" dirty="0" smtClean="0">
              <a:latin typeface="HG丸ｺﾞｼｯｸM-PRO" panose="020F0600000000000000" pitchFamily="50" charset="-128"/>
              <a:ea typeface="HG丸ｺﾞｼｯｸM-PRO" panose="020F0600000000000000" pitchFamily="50" charset="-128"/>
            </a:endParaRPr>
          </a:p>
          <a:p>
            <a:pPr eaLnBrk="1" hangingPunct="1">
              <a:spcBef>
                <a:spcPct val="0"/>
              </a:spcBef>
              <a:buFontTx/>
              <a:buNone/>
            </a:pPr>
            <a:endParaRPr lang="en-US" altLang="ja-JP" sz="2000" b="1" dirty="0" smtClean="0">
              <a:latin typeface="HG丸ｺﾞｼｯｸM-PRO" panose="020F0600000000000000" pitchFamily="50" charset="-128"/>
              <a:ea typeface="HG丸ｺﾞｼｯｸM-PRO" panose="020F0600000000000000" pitchFamily="50" charset="-128"/>
            </a:endParaRPr>
          </a:p>
          <a:p>
            <a:pPr eaLnBrk="1" hangingPunct="1">
              <a:spcBef>
                <a:spcPct val="0"/>
              </a:spcBef>
              <a:buFontTx/>
              <a:buNone/>
            </a:pPr>
            <a:r>
              <a:rPr lang="ja-JP" altLang="en-US" sz="2000" b="1" dirty="0" smtClean="0">
                <a:latin typeface="HG丸ｺﾞｼｯｸM-PRO" panose="020F0600000000000000" pitchFamily="50" charset="-128"/>
                <a:ea typeface="HG丸ｺﾞｼｯｸM-PRO" panose="020F0600000000000000" pitchFamily="50" charset="-128"/>
              </a:rPr>
              <a:t>③貸与奨学金　第二種（有利子）</a:t>
            </a:r>
            <a:endParaRPr lang="en-US" altLang="ja-JP" sz="2000" b="1" dirty="0" smtClean="0">
              <a:latin typeface="HG丸ｺﾞｼｯｸM-PRO" panose="020F0600000000000000" pitchFamily="50" charset="-128"/>
              <a:ea typeface="HG丸ｺﾞｼｯｸM-PRO" panose="020F0600000000000000" pitchFamily="50" charset="-128"/>
            </a:endParaRPr>
          </a:p>
          <a:p>
            <a:pPr eaLnBrk="1" hangingPunct="1">
              <a:spcBef>
                <a:spcPct val="0"/>
              </a:spcBef>
              <a:buFontTx/>
              <a:buNone/>
            </a:pPr>
            <a:endParaRPr lang="en-US" altLang="ja-JP" sz="2000" b="1" dirty="0" smtClean="0">
              <a:latin typeface="HG丸ｺﾞｼｯｸM-PRO" panose="020F0600000000000000" pitchFamily="50" charset="-128"/>
              <a:ea typeface="HG丸ｺﾞｼｯｸM-PRO" panose="020F0600000000000000" pitchFamily="50" charset="-128"/>
            </a:endParaRPr>
          </a:p>
          <a:p>
            <a:pPr eaLnBrk="1" hangingPunct="1">
              <a:spcBef>
                <a:spcPct val="0"/>
              </a:spcBef>
              <a:buFontTx/>
              <a:buNone/>
            </a:pPr>
            <a:endParaRPr lang="en-US" altLang="ja-JP" sz="2000" b="1" dirty="0" smtClean="0">
              <a:latin typeface="HG丸ｺﾞｼｯｸM-PRO" panose="020F0600000000000000" pitchFamily="50" charset="-128"/>
              <a:ea typeface="HG丸ｺﾞｼｯｸM-PRO" panose="020F0600000000000000" pitchFamily="50" charset="-128"/>
            </a:endParaRPr>
          </a:p>
        </p:txBody>
      </p:sp>
      <p:sp>
        <p:nvSpPr>
          <p:cNvPr id="8" name="テキスト ボックス 7"/>
          <p:cNvSpPr txBox="1"/>
          <p:nvPr/>
        </p:nvSpPr>
        <p:spPr>
          <a:xfrm>
            <a:off x="143434" y="249729"/>
            <a:ext cx="2590801" cy="369332"/>
          </a:xfrm>
          <a:prstGeom prst="rect">
            <a:avLst/>
          </a:prstGeom>
          <a:solidFill>
            <a:srgbClr val="002060"/>
          </a:solidFill>
        </p:spPr>
        <p:txBody>
          <a:bodyPr wrap="square" rtlCol="0">
            <a:spAutoFit/>
          </a:bodyPr>
          <a:lstStyle/>
          <a:p>
            <a:r>
              <a:rPr lang="ja-JP" altLang="en-US" dirty="0" smtClean="0">
                <a:solidFill>
                  <a:schemeClr val="bg1"/>
                </a:solidFill>
                <a:latin typeface="HG丸ｺﾞｼｯｸM-PRO" panose="020F0600000000000000" pitchFamily="50" charset="-128"/>
                <a:ea typeface="HG丸ｺﾞｼｯｸM-PRO" panose="020F0600000000000000" pitchFamily="50" charset="-128"/>
              </a:rPr>
              <a:t>在学定期採用の</a:t>
            </a:r>
            <a:r>
              <a:rPr kumimoji="1" lang="ja-JP" altLang="en-US" dirty="0" smtClean="0">
                <a:solidFill>
                  <a:schemeClr val="bg1"/>
                </a:solidFill>
                <a:latin typeface="HG丸ｺﾞｼｯｸM-PRO" panose="020F0600000000000000" pitchFamily="50" charset="-128"/>
                <a:ea typeface="HG丸ｺﾞｼｯｸM-PRO" panose="020F0600000000000000" pitchFamily="50" charset="-128"/>
              </a:rPr>
              <a:t>対象者</a:t>
            </a:r>
            <a:endParaRPr kumimoji="1" lang="ja-JP" altLang="en-US" dirty="0">
              <a:solidFill>
                <a:schemeClr val="bg1"/>
              </a:solidFill>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a:xfrm>
            <a:off x="143434" y="3242144"/>
            <a:ext cx="1661718" cy="369332"/>
          </a:xfrm>
          <a:prstGeom prst="rect">
            <a:avLst/>
          </a:prstGeom>
          <a:solidFill>
            <a:srgbClr val="002060"/>
          </a:solidFill>
        </p:spPr>
        <p:txBody>
          <a:bodyPr wrap="square" rtlCol="0">
            <a:spAutoFit/>
          </a:bodyPr>
          <a:lstStyle/>
          <a:p>
            <a:r>
              <a:rPr lang="ja-JP" altLang="en-US" dirty="0">
                <a:solidFill>
                  <a:schemeClr val="bg1"/>
                </a:solidFill>
                <a:latin typeface="HG丸ｺﾞｼｯｸM-PRO" panose="020F0600000000000000" pitchFamily="50" charset="-128"/>
                <a:ea typeface="HG丸ｺﾞｼｯｸM-PRO" panose="020F0600000000000000" pitchFamily="50" charset="-128"/>
              </a:rPr>
              <a:t>奨学</a:t>
            </a:r>
            <a:r>
              <a:rPr lang="ja-JP" altLang="en-US" dirty="0" smtClean="0">
                <a:solidFill>
                  <a:schemeClr val="bg1"/>
                </a:solidFill>
                <a:latin typeface="HG丸ｺﾞｼｯｸM-PRO" panose="020F0600000000000000" pitchFamily="50" charset="-128"/>
                <a:ea typeface="HG丸ｺﾞｼｯｸM-PRO" panose="020F0600000000000000" pitchFamily="50" charset="-128"/>
              </a:rPr>
              <a:t>金の種別</a:t>
            </a:r>
            <a:endParaRPr kumimoji="1" lang="ja-JP" altLang="en-US" dirty="0">
              <a:solidFill>
                <a:schemeClr val="bg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555058784"/>
      </p:ext>
    </p:extLst>
  </p:cSld>
  <p:clrMapOvr>
    <a:masterClrMapping/>
  </p:clrMapOvr>
  <mc:AlternateContent xmlns:mc="http://schemas.openxmlformats.org/markup-compatibility/2006" xmlns:p14="http://schemas.microsoft.com/office/powerpoint/2010/main">
    <mc:Choice Requires="p14">
      <p:transition spd="slow" p14:dur="2000" advTm="73353"/>
    </mc:Choice>
    <mc:Fallback xmlns="">
      <p:transition spd="slow" advTm="73353"/>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下矢印 11"/>
          <p:cNvSpPr/>
          <p:nvPr/>
        </p:nvSpPr>
        <p:spPr>
          <a:xfrm>
            <a:off x="4165600" y="1720631"/>
            <a:ext cx="304800" cy="24534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 1"/>
          <p:cNvSpPr/>
          <p:nvPr/>
        </p:nvSpPr>
        <p:spPr>
          <a:xfrm>
            <a:off x="114300" y="713120"/>
            <a:ext cx="8923866" cy="100449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1"/>
                </a:solidFill>
                <a:latin typeface="HG丸ｺﾞｼｯｸM-PRO" panose="020F0600000000000000" pitchFamily="50" charset="-128"/>
                <a:ea typeface="HG丸ｺﾞｼｯｸM-PRO" panose="020F0600000000000000" pitchFamily="50" charset="-128"/>
              </a:rPr>
              <a:t>①ポータル</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アンケートへの回答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アンケート名称「令和</a:t>
            </a:r>
            <a:r>
              <a:rPr lang="ja-JP" altLang="en-US" sz="1200" dirty="0">
                <a:solidFill>
                  <a:schemeClr val="tx1"/>
                </a:solidFill>
                <a:latin typeface="HG丸ｺﾞｼｯｸM-PRO" panose="020F0600000000000000" pitchFamily="50" charset="-128"/>
                <a:ea typeface="HG丸ｺﾞｼｯｸM-PRO" panose="020F0600000000000000" pitchFamily="50" charset="-128"/>
              </a:rPr>
              <a:t>５</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年度　日本学生支援機構奨学金　在学定期採用</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2</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次（秋募集）申請希望者アンケート（学士課程）」　　　　　　　アンケート実施期間：</a:t>
            </a:r>
            <a:r>
              <a:rPr lang="ja-JP" altLang="en-US" sz="1200" b="1" dirty="0" smtClean="0">
                <a:solidFill>
                  <a:srgbClr val="FF0000"/>
                </a:solidFill>
                <a:latin typeface="HG丸ｺﾞｼｯｸM-PRO" panose="020F0600000000000000" pitchFamily="50" charset="-128"/>
                <a:ea typeface="HG丸ｺﾞｼｯｸM-PRO" panose="020F0600000000000000" pitchFamily="50" charset="-128"/>
              </a:rPr>
              <a:t>令和</a:t>
            </a:r>
            <a:r>
              <a:rPr lang="en-US" altLang="ja-JP" sz="1200" b="1" dirty="0">
                <a:solidFill>
                  <a:srgbClr val="FF0000"/>
                </a:solidFill>
                <a:latin typeface="HG丸ｺﾞｼｯｸM-PRO" panose="020F0600000000000000" pitchFamily="50" charset="-128"/>
                <a:ea typeface="HG丸ｺﾞｼｯｸM-PRO" panose="020F0600000000000000" pitchFamily="50" charset="-128"/>
              </a:rPr>
              <a:t>5</a:t>
            </a:r>
            <a:r>
              <a:rPr lang="ja-JP" altLang="en-US" sz="1200" b="1" dirty="0" smtClean="0">
                <a:solidFill>
                  <a:srgbClr val="FF0000"/>
                </a:solidFill>
                <a:latin typeface="HG丸ｺﾞｼｯｸM-PRO" panose="020F0600000000000000" pitchFamily="50" charset="-128"/>
                <a:ea typeface="HG丸ｺﾞｼｯｸM-PRO" panose="020F0600000000000000" pitchFamily="50" charset="-128"/>
              </a:rPr>
              <a:t>年</a:t>
            </a:r>
            <a:r>
              <a:rPr lang="en-US" altLang="ja-JP" sz="1200" b="1" dirty="0" smtClean="0">
                <a:solidFill>
                  <a:srgbClr val="FF0000"/>
                </a:solidFill>
                <a:latin typeface="HG丸ｺﾞｼｯｸM-PRO" panose="020F0600000000000000" pitchFamily="50" charset="-128"/>
                <a:ea typeface="HG丸ｺﾞｼｯｸM-PRO" panose="020F0600000000000000" pitchFamily="50" charset="-128"/>
              </a:rPr>
              <a:t>8</a:t>
            </a:r>
            <a:r>
              <a:rPr lang="ja-JP" altLang="en-US" sz="1200" b="1" dirty="0" smtClean="0">
                <a:solidFill>
                  <a:srgbClr val="FF0000"/>
                </a:solidFill>
                <a:latin typeface="HG丸ｺﾞｼｯｸM-PRO" panose="020F0600000000000000" pitchFamily="50" charset="-128"/>
                <a:ea typeface="HG丸ｺﾞｼｯｸM-PRO" panose="020F0600000000000000" pitchFamily="50" charset="-128"/>
              </a:rPr>
              <a:t>月</a:t>
            </a:r>
            <a:r>
              <a:rPr lang="en-US" altLang="ja-JP" sz="1200" b="1" dirty="0" smtClean="0">
                <a:solidFill>
                  <a:srgbClr val="FF0000"/>
                </a:solidFill>
                <a:latin typeface="HG丸ｺﾞｼｯｸM-PRO" panose="020F0600000000000000" pitchFamily="50" charset="-128"/>
                <a:ea typeface="HG丸ｺﾞｼｯｸM-PRO" panose="020F0600000000000000" pitchFamily="50" charset="-128"/>
              </a:rPr>
              <a:t>24</a:t>
            </a:r>
            <a:r>
              <a:rPr lang="ja-JP" altLang="en-US" sz="1200" b="1" dirty="0" smtClean="0">
                <a:solidFill>
                  <a:srgbClr val="FF0000"/>
                </a:solidFill>
                <a:latin typeface="HG丸ｺﾞｼｯｸM-PRO" panose="020F0600000000000000" pitchFamily="50" charset="-128"/>
                <a:ea typeface="HG丸ｺﾞｼｯｸM-PRO" panose="020F0600000000000000" pitchFamily="50" charset="-128"/>
              </a:rPr>
              <a:t>日（木）～</a:t>
            </a:r>
            <a:r>
              <a:rPr lang="en-US" altLang="ja-JP" sz="1200" b="1" dirty="0" smtClean="0">
                <a:solidFill>
                  <a:srgbClr val="FF0000"/>
                </a:solidFill>
                <a:latin typeface="HG丸ｺﾞｼｯｸM-PRO" panose="020F0600000000000000" pitchFamily="50" charset="-128"/>
                <a:ea typeface="HG丸ｺﾞｼｯｸM-PRO" panose="020F0600000000000000" pitchFamily="50" charset="-128"/>
              </a:rPr>
              <a:t>8</a:t>
            </a:r>
            <a:r>
              <a:rPr lang="ja-JP" altLang="en-US" sz="1200" b="1" dirty="0" smtClean="0">
                <a:solidFill>
                  <a:srgbClr val="FF0000"/>
                </a:solidFill>
                <a:latin typeface="HG丸ｺﾞｼｯｸM-PRO" panose="020F0600000000000000" pitchFamily="50" charset="-128"/>
                <a:ea typeface="HG丸ｺﾞｼｯｸM-PRO" panose="020F0600000000000000" pitchFamily="50" charset="-128"/>
              </a:rPr>
              <a:t>月</a:t>
            </a:r>
            <a:r>
              <a:rPr lang="en-US" altLang="ja-JP" sz="1200" b="1" dirty="0" smtClean="0">
                <a:solidFill>
                  <a:srgbClr val="FF0000"/>
                </a:solidFill>
                <a:latin typeface="HG丸ｺﾞｼｯｸM-PRO" panose="020F0600000000000000" pitchFamily="50" charset="-128"/>
                <a:ea typeface="HG丸ｺﾞｼｯｸM-PRO" panose="020F0600000000000000" pitchFamily="50" charset="-128"/>
              </a:rPr>
              <a:t>31</a:t>
            </a:r>
            <a:r>
              <a:rPr lang="ja-JP" altLang="en-US" sz="1200" b="1" dirty="0" smtClean="0">
                <a:solidFill>
                  <a:srgbClr val="FF0000"/>
                </a:solidFill>
                <a:latin typeface="HG丸ｺﾞｼｯｸM-PRO" panose="020F0600000000000000" pitchFamily="50" charset="-128"/>
                <a:ea typeface="HG丸ｺﾞｼｯｸM-PRO" panose="020F0600000000000000" pitchFamily="50" charset="-128"/>
              </a:rPr>
              <a:t>日（木）</a:t>
            </a:r>
            <a:endParaRPr kumimoji="1" lang="ja-JP" altLang="en-US" sz="12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4" name="角丸四角形 3"/>
          <p:cNvSpPr/>
          <p:nvPr/>
        </p:nvSpPr>
        <p:spPr>
          <a:xfrm>
            <a:off x="114299" y="2392288"/>
            <a:ext cx="8923867" cy="441746"/>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04863" indent="-804863"/>
            <a:r>
              <a:rPr kumimoji="1" lang="ja-JP" altLang="en-US" sz="2000" dirty="0" smtClean="0">
                <a:solidFill>
                  <a:schemeClr val="tx1"/>
                </a:solidFill>
                <a:latin typeface="HG丸ｺﾞｼｯｸM-PRO" panose="020F0600000000000000" pitchFamily="50" charset="-128"/>
                <a:ea typeface="HG丸ｺﾞｼｯｸM-PRO" panose="020F0600000000000000" pitchFamily="50" charset="-128"/>
              </a:rPr>
              <a:t>③申請書類の作成</a:t>
            </a:r>
            <a:endParaRPr kumimoji="1" lang="en-US" altLang="ja-JP" sz="24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5" name="角丸四角形 4"/>
          <p:cNvSpPr/>
          <p:nvPr/>
        </p:nvSpPr>
        <p:spPr>
          <a:xfrm>
            <a:off x="114299" y="3477766"/>
            <a:ext cx="8945033" cy="404759"/>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1"/>
                </a:solidFill>
                <a:latin typeface="HG丸ｺﾞｼｯｸM-PRO" panose="020F0600000000000000" pitchFamily="50" charset="-128"/>
                <a:ea typeface="HG丸ｺﾞｼｯｸM-PRO" panose="020F0600000000000000" pitchFamily="50" charset="-128"/>
              </a:rPr>
              <a:t>⑤ＩＤとパスワードを受け取り</a:t>
            </a:r>
            <a:endParaRPr kumimoji="1" lang="en-US" altLang="ja-JP" sz="20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7" name="角丸四角形 6"/>
          <p:cNvSpPr/>
          <p:nvPr/>
        </p:nvSpPr>
        <p:spPr>
          <a:xfrm>
            <a:off x="93133" y="4208983"/>
            <a:ext cx="8945033" cy="767153"/>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1"/>
                </a:solidFill>
                <a:latin typeface="HG丸ｺﾞｼｯｸM-PRO" panose="020F0600000000000000" pitchFamily="50" charset="-128"/>
                <a:ea typeface="HG丸ｺﾞｼｯｸM-PRO" panose="020F0600000000000000" pitchFamily="50" charset="-128"/>
              </a:rPr>
              <a:t>⑥スカラネットから申込み期限</a:t>
            </a:r>
            <a:r>
              <a:rPr kumimoji="1" lang="ja-JP" altLang="en-US" sz="2000" dirty="0" smtClean="0">
                <a:solidFill>
                  <a:srgbClr val="0070C0"/>
                </a:solidFill>
                <a:latin typeface="HG丸ｺﾞｼｯｸM-PRO" panose="020F0600000000000000" pitchFamily="50" charset="-128"/>
                <a:ea typeface="HG丸ｺﾞｼｯｸM-PRO" panose="020F0600000000000000" pitchFamily="50" charset="-128"/>
              </a:rPr>
              <a:t>　</a:t>
            </a:r>
            <a:r>
              <a:rPr kumimoji="1" lang="ja-JP" altLang="en-US" sz="2000" b="1" dirty="0" smtClean="0">
                <a:solidFill>
                  <a:srgbClr val="FF0000"/>
                </a:solidFill>
                <a:latin typeface="HG丸ｺﾞｼｯｸM-PRO" panose="020F0600000000000000" pitchFamily="50" charset="-128"/>
                <a:ea typeface="HG丸ｺﾞｼｯｸM-PRO" panose="020F0600000000000000" pitchFamily="50" charset="-128"/>
              </a:rPr>
              <a:t>９月</a:t>
            </a:r>
            <a:r>
              <a:rPr kumimoji="1" lang="en-US" altLang="ja-JP" sz="2000" b="1" dirty="0" smtClean="0">
                <a:solidFill>
                  <a:srgbClr val="FF0000"/>
                </a:solidFill>
                <a:latin typeface="HG丸ｺﾞｼｯｸM-PRO" panose="020F0600000000000000" pitchFamily="50" charset="-128"/>
                <a:ea typeface="HG丸ｺﾞｼｯｸM-PRO" panose="020F0600000000000000" pitchFamily="50" charset="-128"/>
              </a:rPr>
              <a:t>2</a:t>
            </a:r>
            <a:r>
              <a:rPr kumimoji="1" lang="ja-JP" altLang="en-US" sz="2000" b="1" dirty="0" smtClean="0">
                <a:solidFill>
                  <a:srgbClr val="FF0000"/>
                </a:solidFill>
                <a:latin typeface="HG丸ｺﾞｼｯｸM-PRO" panose="020F0600000000000000" pitchFamily="50" charset="-128"/>
                <a:ea typeface="HG丸ｺﾞｼｯｸM-PRO" panose="020F0600000000000000" pitchFamily="50" charset="-128"/>
              </a:rPr>
              <a:t>２日</a:t>
            </a:r>
            <a:endParaRPr kumimoji="1" lang="en-US" altLang="ja-JP" sz="2000" b="1" dirty="0" smtClean="0">
              <a:solidFill>
                <a:srgbClr val="FF0000"/>
              </a:solidFill>
              <a:latin typeface="HG丸ｺﾞｼｯｸM-PRO" panose="020F0600000000000000" pitchFamily="50" charset="-128"/>
              <a:ea typeface="HG丸ｺﾞｼｯｸM-PRO" panose="020F0600000000000000" pitchFamily="50" charset="-128"/>
            </a:endParaRPr>
          </a:p>
          <a:p>
            <a:r>
              <a:rPr lang="en-US" altLang="ja-JP" sz="2000" dirty="0">
                <a:solidFill>
                  <a:srgbClr val="00B0F0"/>
                </a:solidFill>
                <a:latin typeface="HG丸ｺﾞｼｯｸM-PRO" panose="020F0600000000000000" pitchFamily="50" charset="-128"/>
                <a:ea typeface="HG丸ｺﾞｼｯｸM-PRO" panose="020F0600000000000000" pitchFamily="50" charset="-128"/>
              </a:rPr>
              <a:t>https://www.sas.jasso.go.jp/scholarnet/</a:t>
            </a:r>
            <a:endParaRPr kumimoji="1" lang="en-US" altLang="ja-JP" sz="2000" dirty="0" smtClean="0">
              <a:solidFill>
                <a:srgbClr val="00B0F0"/>
              </a:solidFill>
              <a:latin typeface="HG丸ｺﾞｼｯｸM-PRO" panose="020F0600000000000000" pitchFamily="50" charset="-128"/>
              <a:ea typeface="HG丸ｺﾞｼｯｸM-PRO" panose="020F0600000000000000" pitchFamily="50" charset="-128"/>
            </a:endParaRPr>
          </a:p>
        </p:txBody>
      </p:sp>
      <p:pic>
        <p:nvPicPr>
          <p:cNvPr id="8" name="図 7"/>
          <p:cNvPicPr>
            <a:picLocks noChangeAspect="1"/>
          </p:cNvPicPr>
          <p:nvPr/>
        </p:nvPicPr>
        <p:blipFill rotWithShape="1">
          <a:blip r:embed="rId2"/>
          <a:srcRect l="84572" t="43842" r="6408" b="40085"/>
          <a:stretch/>
        </p:blipFill>
        <p:spPr>
          <a:xfrm>
            <a:off x="7296619" y="4231595"/>
            <a:ext cx="1218729" cy="1221588"/>
          </a:xfrm>
          <a:prstGeom prst="rect">
            <a:avLst/>
          </a:prstGeom>
          <a:ln w="28575">
            <a:solidFill>
              <a:schemeClr val="tx1"/>
            </a:solidFill>
          </a:ln>
        </p:spPr>
      </p:pic>
      <p:sp>
        <p:nvSpPr>
          <p:cNvPr id="9" name="正方形/長方形 8"/>
          <p:cNvSpPr/>
          <p:nvPr/>
        </p:nvSpPr>
        <p:spPr>
          <a:xfrm>
            <a:off x="0" y="128231"/>
            <a:ext cx="9144000" cy="523220"/>
          </a:xfrm>
          <a:prstGeom prst="rect">
            <a:avLst/>
          </a:prstGeom>
          <a:solidFill>
            <a:srgbClr val="002060"/>
          </a:solidFill>
        </p:spPr>
        <p:txBody>
          <a:bodyPr wrap="square">
            <a:spAutoFit/>
          </a:bodyPr>
          <a:lstStyle/>
          <a:p>
            <a:pPr algn="ctr">
              <a:defRPr/>
            </a:pPr>
            <a:r>
              <a:rPr lang="ja-JP" altLang="en-US" sz="2800" b="1" kern="0" dirty="0" smtClean="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cs typeface="メイリオ" panose="020B0604030504040204" pitchFamily="50" charset="-128"/>
              </a:rPr>
              <a:t>申込方法とスケジュール</a:t>
            </a:r>
            <a:endParaRPr lang="ja-JP" altLang="en-US" sz="2800" b="1" kern="0"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0" name="テキスト ボックス 9"/>
          <p:cNvSpPr txBox="1"/>
          <p:nvPr/>
        </p:nvSpPr>
        <p:spPr>
          <a:xfrm>
            <a:off x="6945743" y="3897127"/>
            <a:ext cx="1920483" cy="276999"/>
          </a:xfrm>
          <a:prstGeom prst="rect">
            <a:avLst/>
          </a:prstGeom>
          <a:solidFill>
            <a:schemeClr val="bg1"/>
          </a:solidFill>
          <a:ln>
            <a:solidFill>
              <a:schemeClr val="tx1"/>
            </a:solidFill>
          </a:ln>
        </p:spPr>
        <p:txBody>
          <a:bodyPr wrap="square" rtlCol="0">
            <a:spAutoFit/>
          </a:bodyPr>
          <a:lstStyle/>
          <a:p>
            <a:r>
              <a:rPr lang="ja-JP" altLang="en-US" sz="1200" b="1" dirty="0" smtClean="0">
                <a:latin typeface="HG丸ｺﾞｼｯｸM-PRO" panose="020F0600000000000000" pitchFamily="50" charset="-128"/>
                <a:ea typeface="HG丸ｺﾞｼｯｸM-PRO" panose="020F0600000000000000" pitchFamily="50" charset="-128"/>
              </a:rPr>
              <a:t>スカラネット</a:t>
            </a:r>
            <a:r>
              <a:rPr lang="en-US" altLang="ja-JP" sz="1200" b="1" dirty="0" smtClean="0">
                <a:latin typeface="HG丸ｺﾞｼｯｸM-PRO" panose="020F0600000000000000" pitchFamily="50" charset="-128"/>
                <a:ea typeface="HG丸ｺﾞｼｯｸM-PRO" panose="020F0600000000000000" pitchFamily="50" charset="-128"/>
              </a:rPr>
              <a:t>QR</a:t>
            </a:r>
            <a:r>
              <a:rPr lang="ja-JP" altLang="en-US" sz="1200" b="1" dirty="0" smtClean="0">
                <a:latin typeface="HG丸ｺﾞｼｯｸM-PRO" panose="020F0600000000000000" pitchFamily="50" charset="-128"/>
                <a:ea typeface="HG丸ｺﾞｼｯｸM-PRO" panose="020F0600000000000000" pitchFamily="50" charset="-128"/>
              </a:rPr>
              <a:t>コード</a:t>
            </a:r>
            <a:endParaRPr kumimoji="1" lang="ja-JP" altLang="en-US" sz="1200" b="1" dirty="0">
              <a:latin typeface="HG丸ｺﾞｼｯｸM-PRO" panose="020F0600000000000000" pitchFamily="50" charset="-128"/>
              <a:ea typeface="HG丸ｺﾞｼｯｸM-PRO" panose="020F0600000000000000" pitchFamily="50" charset="-128"/>
            </a:endParaRPr>
          </a:p>
        </p:txBody>
      </p:sp>
      <p:sp>
        <p:nvSpPr>
          <p:cNvPr id="14" name="下矢印 13"/>
          <p:cNvSpPr/>
          <p:nvPr/>
        </p:nvSpPr>
        <p:spPr>
          <a:xfrm>
            <a:off x="4171992" y="4990018"/>
            <a:ext cx="304800" cy="4631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p:nvPr/>
        </p:nvSpPr>
        <p:spPr>
          <a:xfrm>
            <a:off x="114299" y="1832096"/>
            <a:ext cx="8930217" cy="448727"/>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1"/>
                </a:solidFill>
                <a:latin typeface="HG丸ｺﾞｼｯｸM-PRO" panose="020F0600000000000000" pitchFamily="50" charset="-128"/>
                <a:ea typeface="HG丸ｺﾞｼｯｸM-PRO" panose="020F0600000000000000" pitchFamily="50" charset="-128"/>
              </a:rPr>
              <a:t>②書類の受取</a:t>
            </a:r>
            <a:endParaRPr kumimoji="1" lang="ja-JP" altLang="en-US" sz="2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7" name="スライド番号プレースホルダー 16"/>
          <p:cNvSpPr>
            <a:spLocks noGrp="1"/>
          </p:cNvSpPr>
          <p:nvPr>
            <p:ph type="sldNum" sz="quarter" idx="12"/>
          </p:nvPr>
        </p:nvSpPr>
        <p:spPr/>
        <p:txBody>
          <a:bodyPr/>
          <a:lstStyle/>
          <a:p>
            <a:fld id="{FC2410A1-21DD-4FBE-881E-C99565035507}" type="slidenum">
              <a:rPr kumimoji="1" lang="ja-JP" altLang="en-US" smtClean="0"/>
              <a:t>3</a:t>
            </a:fld>
            <a:endParaRPr kumimoji="1" lang="ja-JP" altLang="en-US"/>
          </a:p>
        </p:txBody>
      </p:sp>
      <p:sp>
        <p:nvSpPr>
          <p:cNvPr id="18" name="角丸四角形 17"/>
          <p:cNvSpPr/>
          <p:nvPr/>
        </p:nvSpPr>
        <p:spPr>
          <a:xfrm>
            <a:off x="114299" y="2979743"/>
            <a:ext cx="8945033" cy="412843"/>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1"/>
                </a:solidFill>
                <a:latin typeface="HG丸ｺﾞｼｯｸM-PRO" panose="020F0600000000000000" pitchFamily="50" charset="-128"/>
                <a:ea typeface="HG丸ｺﾞｼｯｸM-PRO" panose="020F0600000000000000" pitchFamily="50" charset="-128"/>
              </a:rPr>
              <a:t>④書類の提出期限</a:t>
            </a:r>
            <a:r>
              <a:rPr kumimoji="1" lang="ja-JP" altLang="en-US" sz="2000" dirty="0" smtClean="0">
                <a:solidFill>
                  <a:srgbClr val="0070C0"/>
                </a:solidFill>
                <a:latin typeface="HG丸ｺﾞｼｯｸM-PRO" panose="020F0600000000000000" pitchFamily="50" charset="-128"/>
                <a:ea typeface="HG丸ｺﾞｼｯｸM-PRO" panose="020F0600000000000000" pitchFamily="50" charset="-128"/>
              </a:rPr>
              <a:t>　</a:t>
            </a:r>
            <a:r>
              <a:rPr kumimoji="1" lang="en-US" altLang="ja-JP" sz="2000" b="1" dirty="0" smtClean="0">
                <a:solidFill>
                  <a:srgbClr val="FF0000"/>
                </a:solidFill>
                <a:latin typeface="HG丸ｺﾞｼｯｸM-PRO" panose="020F0600000000000000" pitchFamily="50" charset="-128"/>
                <a:ea typeface="HG丸ｺﾞｼｯｸM-PRO" panose="020F0600000000000000" pitchFamily="50" charset="-128"/>
              </a:rPr>
              <a:t>9</a:t>
            </a:r>
            <a:r>
              <a:rPr kumimoji="1" lang="ja-JP" altLang="en-US" sz="2000" b="1" dirty="0" smtClean="0">
                <a:solidFill>
                  <a:srgbClr val="FF0000"/>
                </a:solidFill>
                <a:latin typeface="HG丸ｺﾞｼｯｸM-PRO" panose="020F0600000000000000" pitchFamily="50" charset="-128"/>
                <a:ea typeface="HG丸ｺﾞｼｯｸM-PRO" panose="020F0600000000000000" pitchFamily="50" charset="-128"/>
              </a:rPr>
              <a:t>月</a:t>
            </a:r>
            <a:r>
              <a:rPr kumimoji="1" lang="en-US" altLang="ja-JP" sz="2000" b="1" dirty="0" smtClean="0">
                <a:solidFill>
                  <a:srgbClr val="FF0000"/>
                </a:solidFill>
                <a:latin typeface="HG丸ｺﾞｼｯｸM-PRO" panose="020F0600000000000000" pitchFamily="50" charset="-128"/>
                <a:ea typeface="HG丸ｺﾞｼｯｸM-PRO" panose="020F0600000000000000" pitchFamily="50" charset="-128"/>
              </a:rPr>
              <a:t>1</a:t>
            </a:r>
            <a:r>
              <a:rPr kumimoji="1" lang="ja-JP" altLang="en-US" sz="2000" b="1" dirty="0" smtClean="0">
                <a:solidFill>
                  <a:srgbClr val="FF0000"/>
                </a:solidFill>
                <a:latin typeface="HG丸ｺﾞｼｯｸM-PRO" panose="020F0600000000000000" pitchFamily="50" charset="-128"/>
                <a:ea typeface="HG丸ｺﾞｼｯｸM-PRO" panose="020F0600000000000000" pitchFamily="50" charset="-128"/>
              </a:rPr>
              <a:t>５日</a:t>
            </a:r>
            <a:endParaRPr kumimoji="1" lang="en-US" altLang="ja-JP" sz="2000" b="1" dirty="0" smtClean="0">
              <a:solidFill>
                <a:srgbClr val="FF0000"/>
              </a:solidFill>
              <a:latin typeface="HG丸ｺﾞｼｯｸM-PRO" panose="020F0600000000000000" pitchFamily="50" charset="-128"/>
              <a:ea typeface="HG丸ｺﾞｼｯｸM-PRO" panose="020F0600000000000000" pitchFamily="50" charset="-128"/>
            </a:endParaRPr>
          </a:p>
        </p:txBody>
      </p:sp>
      <p:sp>
        <p:nvSpPr>
          <p:cNvPr id="19" name="角丸四角形 18"/>
          <p:cNvSpPr/>
          <p:nvPr/>
        </p:nvSpPr>
        <p:spPr>
          <a:xfrm>
            <a:off x="93133" y="5530108"/>
            <a:ext cx="8945033" cy="622412"/>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1"/>
                </a:solidFill>
                <a:latin typeface="HG丸ｺﾞｼｯｸM-PRO" panose="020F0600000000000000" pitchFamily="50" charset="-128"/>
                <a:ea typeface="HG丸ｺﾞｼｯｸM-PRO" panose="020F0600000000000000" pitchFamily="50" charset="-128"/>
              </a:rPr>
              <a:t>⑦日本学生支援機構へ、マイナンバーを提出</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期限</a:t>
            </a:r>
            <a:r>
              <a:rPr lang="ja-JP" altLang="en-US" sz="2000" dirty="0" smtClean="0">
                <a:solidFill>
                  <a:srgbClr val="0070C0"/>
                </a:solidFill>
                <a:latin typeface="HG丸ｺﾞｼｯｸM-PRO" panose="020F0600000000000000" pitchFamily="50" charset="-128"/>
                <a:ea typeface="HG丸ｺﾞｼｯｸM-PRO" panose="020F0600000000000000" pitchFamily="50" charset="-128"/>
              </a:rPr>
              <a:t>　</a:t>
            </a:r>
            <a:r>
              <a:rPr lang="en-US" altLang="ja-JP" sz="2000" b="1" dirty="0" smtClean="0">
                <a:solidFill>
                  <a:srgbClr val="FF0000"/>
                </a:solidFill>
                <a:latin typeface="HG丸ｺﾞｼｯｸM-PRO" panose="020F0600000000000000" pitchFamily="50" charset="-128"/>
                <a:ea typeface="HG丸ｺﾞｼｯｸM-PRO" panose="020F0600000000000000" pitchFamily="50" charset="-128"/>
              </a:rPr>
              <a:t>9</a:t>
            </a:r>
            <a:r>
              <a:rPr lang="ja-JP" altLang="en-US" sz="2000" b="1" dirty="0" smtClean="0">
                <a:solidFill>
                  <a:srgbClr val="FF0000"/>
                </a:solidFill>
                <a:latin typeface="HG丸ｺﾞｼｯｸM-PRO" panose="020F0600000000000000" pitchFamily="50" charset="-128"/>
                <a:ea typeface="HG丸ｺﾞｼｯｸM-PRO" panose="020F0600000000000000" pitchFamily="50" charset="-128"/>
              </a:rPr>
              <a:t>月２９日</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　　</a:t>
            </a:r>
            <a:endParaRPr kumimoji="1" lang="ja-JP" altLang="en-US" sz="2000" dirty="0">
              <a:solidFill>
                <a:srgbClr val="FF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601122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タイトル 14"/>
          <p:cNvSpPr>
            <a:spLocks noGrp="1"/>
          </p:cNvSpPr>
          <p:nvPr>
            <p:ph type="title"/>
          </p:nvPr>
        </p:nvSpPr>
        <p:spPr>
          <a:xfrm>
            <a:off x="433449" y="463138"/>
            <a:ext cx="3782291" cy="736270"/>
          </a:xfrm>
        </p:spPr>
        <p:txBody>
          <a:bodyPr/>
          <a:lstStyle/>
          <a:p>
            <a:r>
              <a:rPr kumimoji="1" lang="en-US" altLang="ja-JP" dirty="0" smtClean="0"/>
              <a:t>【</a:t>
            </a:r>
            <a:r>
              <a:rPr kumimoji="1" lang="ja-JP" altLang="en-US" dirty="0" smtClean="0"/>
              <a:t>提出書類について</a:t>
            </a:r>
            <a:r>
              <a:rPr kumimoji="1" lang="en-US" altLang="ja-JP" dirty="0" smtClean="0"/>
              <a:t>】</a:t>
            </a:r>
            <a:endParaRPr kumimoji="1" lang="ja-JP" altLang="en-US" dirty="0"/>
          </a:p>
        </p:txBody>
      </p:sp>
      <p:sp>
        <p:nvSpPr>
          <p:cNvPr id="17" name="テキスト プレースホルダー 16"/>
          <p:cNvSpPr>
            <a:spLocks noGrp="1"/>
          </p:cNvSpPr>
          <p:nvPr>
            <p:ph type="body" sz="half" idx="2"/>
          </p:nvPr>
        </p:nvSpPr>
        <p:spPr>
          <a:xfrm>
            <a:off x="629841" y="1454727"/>
            <a:ext cx="3479022" cy="1603169"/>
          </a:xfrm>
        </p:spPr>
        <p:txBody>
          <a:bodyPr/>
          <a:lstStyle/>
          <a:p>
            <a:r>
              <a:rPr kumimoji="1" lang="ja-JP" altLang="en-US" dirty="0" smtClean="0"/>
              <a:t>別紙の「提出書類について」を参考に申請する奨学金により提出書類が違いますので該当するものすべて提出してください。</a:t>
            </a:r>
            <a:endParaRPr kumimoji="1" lang="ja-JP" altLang="en-US" dirty="0"/>
          </a:p>
        </p:txBody>
      </p:sp>
      <p:sp>
        <p:nvSpPr>
          <p:cNvPr id="3" name="スライド番号プレースホルダー 2"/>
          <p:cNvSpPr>
            <a:spLocks noGrp="1"/>
          </p:cNvSpPr>
          <p:nvPr>
            <p:ph type="sldNum" sz="quarter" idx="12"/>
          </p:nvPr>
        </p:nvSpPr>
        <p:spPr/>
        <p:txBody>
          <a:bodyPr/>
          <a:lstStyle/>
          <a:p>
            <a:fld id="{FC2410A1-21DD-4FBE-881E-C99565035507}" type="slidenum">
              <a:rPr kumimoji="1" lang="ja-JP" altLang="en-US" smtClean="0"/>
              <a:t>4</a:t>
            </a:fld>
            <a:endParaRPr kumimoji="1" lang="ja-JP" altLang="en-US"/>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394883529"/>
              </p:ext>
            </p:extLst>
          </p:nvPr>
        </p:nvGraphicFramePr>
        <p:xfrm>
          <a:off x="4374907" y="629391"/>
          <a:ext cx="3801253" cy="5521720"/>
        </p:xfrm>
        <a:graphic>
          <a:graphicData uri="http://schemas.openxmlformats.org/drawingml/2006/table">
            <a:tbl>
              <a:tblPr/>
              <a:tblGrid>
                <a:gridCol w="796797">
                  <a:extLst>
                    <a:ext uri="{9D8B030D-6E8A-4147-A177-3AD203B41FA5}">
                      <a16:colId xmlns:a16="http://schemas.microsoft.com/office/drawing/2014/main" val="2295799258"/>
                    </a:ext>
                  </a:extLst>
                </a:gridCol>
                <a:gridCol w="316541">
                  <a:extLst>
                    <a:ext uri="{9D8B030D-6E8A-4147-A177-3AD203B41FA5}">
                      <a16:colId xmlns:a16="http://schemas.microsoft.com/office/drawing/2014/main" val="1142206381"/>
                    </a:ext>
                  </a:extLst>
                </a:gridCol>
                <a:gridCol w="1113338">
                  <a:extLst>
                    <a:ext uri="{9D8B030D-6E8A-4147-A177-3AD203B41FA5}">
                      <a16:colId xmlns:a16="http://schemas.microsoft.com/office/drawing/2014/main" val="769662786"/>
                    </a:ext>
                  </a:extLst>
                </a:gridCol>
                <a:gridCol w="248115">
                  <a:extLst>
                    <a:ext uri="{9D8B030D-6E8A-4147-A177-3AD203B41FA5}">
                      <a16:colId xmlns:a16="http://schemas.microsoft.com/office/drawing/2014/main" val="3101551677"/>
                    </a:ext>
                  </a:extLst>
                </a:gridCol>
                <a:gridCol w="442154">
                  <a:extLst>
                    <a:ext uri="{9D8B030D-6E8A-4147-A177-3AD203B41FA5}">
                      <a16:colId xmlns:a16="http://schemas.microsoft.com/office/drawing/2014/main" val="1790795038"/>
                    </a:ext>
                  </a:extLst>
                </a:gridCol>
                <a:gridCol w="442154">
                  <a:extLst>
                    <a:ext uri="{9D8B030D-6E8A-4147-A177-3AD203B41FA5}">
                      <a16:colId xmlns:a16="http://schemas.microsoft.com/office/drawing/2014/main" val="2650589495"/>
                    </a:ext>
                  </a:extLst>
                </a:gridCol>
                <a:gridCol w="442154">
                  <a:extLst>
                    <a:ext uri="{9D8B030D-6E8A-4147-A177-3AD203B41FA5}">
                      <a16:colId xmlns:a16="http://schemas.microsoft.com/office/drawing/2014/main" val="2233862268"/>
                    </a:ext>
                  </a:extLst>
                </a:gridCol>
              </a:tblGrid>
              <a:tr h="101574">
                <a:tc gridSpan="3">
                  <a:txBody>
                    <a:bodyPr/>
                    <a:lstStyle/>
                    <a:p>
                      <a:pPr algn="l" fontAlgn="ctr"/>
                      <a:r>
                        <a:rPr lang="ja-JP" altLang="en-US" sz="500" b="1" i="0" u="none" strike="noStrike" dirty="0">
                          <a:solidFill>
                            <a:srgbClr val="000000"/>
                          </a:solidFill>
                          <a:effectLst/>
                          <a:latin typeface="游ゴシック" panose="020B0400000000000000" pitchFamily="50" charset="-128"/>
                          <a:ea typeface="游ゴシック" panose="020B0400000000000000" pitchFamily="50" charset="-128"/>
                        </a:rPr>
                        <a:t>提出書類について</a:t>
                      </a:r>
                    </a:p>
                  </a:txBody>
                  <a:tcPr marL="2065" marR="2065" marT="2065"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500" b="1"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a:noFill/>
                    </a:lnL>
                    <a:lnR>
                      <a:noFill/>
                    </a:lnR>
                    <a:lnT>
                      <a:noFill/>
                    </a:lnT>
                    <a:lnB>
                      <a:noFill/>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a:noFill/>
                    </a:lnL>
                    <a:lnR>
                      <a:noFill/>
                    </a:lnR>
                    <a:lnT>
                      <a:noFill/>
                    </a:lnT>
                    <a:lnB>
                      <a:noFill/>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a:noFill/>
                    </a:lnL>
                    <a:lnR>
                      <a:noFill/>
                    </a:lnR>
                    <a:lnT>
                      <a:noFill/>
                    </a:lnT>
                    <a:lnB>
                      <a:noFill/>
                    </a:lnB>
                  </a:tcPr>
                </a:tc>
                <a:tc>
                  <a:txBody>
                    <a:bodyPr/>
                    <a:lstStyle/>
                    <a:p>
                      <a:pPr algn="ctr" fontAlgn="ctr"/>
                      <a:r>
                        <a:rPr lang="ja-JP" altLang="en-US" sz="600" b="1" i="0" u="none" strike="noStrike">
                          <a:solidFill>
                            <a:srgbClr val="FFFFFF"/>
                          </a:solidFill>
                          <a:effectLst/>
                          <a:latin typeface="游ゴシック" panose="020B0400000000000000" pitchFamily="50" charset="-128"/>
                          <a:ea typeface="游ゴシック" panose="020B0400000000000000" pitchFamily="50" charset="-128"/>
                        </a:rPr>
                        <a:t>別紙</a:t>
                      </a:r>
                    </a:p>
                  </a:txBody>
                  <a:tcPr marL="2065" marR="2065" marT="2065" marB="0" anchor="ctr">
                    <a:lnL>
                      <a:noFill/>
                    </a:lnL>
                    <a:lnR>
                      <a:noFill/>
                    </a:lnR>
                    <a:lnT>
                      <a:noFill/>
                    </a:lnT>
                    <a:lnB>
                      <a:noFill/>
                    </a:lnB>
                    <a:solidFill>
                      <a:srgbClr val="000000"/>
                    </a:solidFill>
                  </a:tcPr>
                </a:tc>
                <a:extLst>
                  <a:ext uri="{0D108BD9-81ED-4DB2-BD59-A6C34878D82A}">
                    <a16:rowId xmlns:a16="http://schemas.microsoft.com/office/drawing/2014/main" val="931527855"/>
                  </a:ext>
                </a:extLst>
              </a:tr>
              <a:tr h="100939">
                <a:tc gridSpan="6">
                  <a:txBody>
                    <a:bodyPr/>
                    <a:lstStyle/>
                    <a:p>
                      <a:pPr algn="l"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申請する奨学金により提出するものが違いますので下記の表を確認の上、該当するものをすべて提出してください。</a:t>
                      </a:r>
                    </a:p>
                  </a:txBody>
                  <a:tcPr marL="2065" marR="2065" marT="206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9267045"/>
                  </a:ext>
                </a:extLst>
              </a:tr>
              <a:tr h="80752">
                <a:tc rowSpan="2">
                  <a:txBody>
                    <a:bodyPr/>
                    <a:lstStyle/>
                    <a:p>
                      <a:pPr algn="ctr"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2">
                  <a:txBody>
                    <a:bodyPr/>
                    <a:lstStyle/>
                    <a:p>
                      <a:pPr algn="ctr" fontAlgn="ctr"/>
                      <a: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t>書類内容</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pPr algn="ctr" fontAlgn="ctr"/>
                      <a:endParaRPr lang="ja-JP" altLang="en-US" sz="400" b="1"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t>提出先</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t>申請する奨学金</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05641819"/>
                  </a:ext>
                </a:extLst>
              </a:tr>
              <a:tr h="134685">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400" b="1" i="0" u="none" strike="noStrike">
                          <a:solidFill>
                            <a:srgbClr val="FFFFFF"/>
                          </a:solidFill>
                          <a:effectLst/>
                          <a:latin typeface="游ゴシック" panose="020B0400000000000000" pitchFamily="50" charset="-128"/>
                          <a:ea typeface="游ゴシック" panose="020B0400000000000000" pitchFamily="50" charset="-128"/>
                        </a:rPr>
                        <a:t>給付奨学金と貸与奨学金</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t>給付奨学金のみ</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t>貸与奨学金のみ</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191348408"/>
                  </a:ext>
                </a:extLst>
              </a:tr>
              <a:tr h="343197">
                <a:tc rowSpan="2">
                  <a:txBody>
                    <a:bodyPr/>
                    <a:lstStyle/>
                    <a:p>
                      <a:pPr algn="ctr" fontAlgn="ct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altLang="ja-JP" sz="400" b="1" i="0" u="none" strike="noStrike">
                          <a:solidFill>
                            <a:srgbClr val="000000"/>
                          </a:solidFill>
                          <a:effectLst/>
                          <a:latin typeface="游ゴシック" panose="020B0400000000000000" pitchFamily="50" charset="-128"/>
                          <a:ea typeface="游ゴシック" panose="020B0400000000000000" pitchFamily="50" charset="-128"/>
                        </a:rPr>
                        <a:t>2023</a:t>
                      </a:r>
                      <a: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t>年度スカラネット入力下書き用紙</a:t>
                      </a:r>
                      <a:b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br>
                      <a:r>
                        <a:rPr lang="en-US" altLang="ja-JP" sz="400" b="1" i="0" u="dbl" strike="noStrike">
                          <a:solidFill>
                            <a:srgbClr val="000000"/>
                          </a:solidFill>
                          <a:effectLst/>
                          <a:latin typeface="游ゴシック" panose="020B0400000000000000" pitchFamily="50" charset="-128"/>
                          <a:ea typeface="游ゴシック" panose="020B0400000000000000" pitchFamily="50" charset="-128"/>
                        </a:rPr>
                        <a:t>【</a:t>
                      </a:r>
                      <a:r>
                        <a:rPr lang="ja-JP" altLang="en-US" sz="400" b="1" i="0" u="dbl" strike="noStrike">
                          <a:solidFill>
                            <a:srgbClr val="000000"/>
                          </a:solidFill>
                          <a:effectLst/>
                          <a:latin typeface="游ゴシック" panose="020B0400000000000000" pitchFamily="50" charset="-128"/>
                          <a:ea typeface="游ゴシック" panose="020B0400000000000000" pitchFamily="50" charset="-128"/>
                        </a:rPr>
                        <a:t>給付奨学金（貸与併用申込み）用</a:t>
                      </a:r>
                      <a:r>
                        <a:rPr lang="en-US" altLang="ja-JP" sz="400" b="1" i="0" u="dbl" strike="noStrike">
                          <a:solidFill>
                            <a:srgbClr val="000000"/>
                          </a:solidFill>
                          <a:effectLst/>
                          <a:latin typeface="游ゴシック" panose="020B0400000000000000" pitchFamily="50" charset="-128"/>
                          <a:ea typeface="游ゴシック" panose="020B0400000000000000" pitchFamily="50" charset="-128"/>
                        </a:rPr>
                        <a:t>】</a:t>
                      </a:r>
                      <a:r>
                        <a:rPr lang="ja-JP" altLang="en-US" sz="400" b="1" i="0" u="none" strike="noStrike">
                          <a:solidFill>
                            <a:srgbClr val="FF0000"/>
                          </a:solidFill>
                          <a:effectLst/>
                          <a:latin typeface="游ゴシック" panose="020B0400000000000000" pitchFamily="50" charset="-128"/>
                          <a:ea typeface="游ゴシック" panose="020B0400000000000000" pitchFamily="50" charset="-128"/>
                        </a:rPr>
                        <a:t>コピー　</a:t>
                      </a:r>
                      <a:br>
                        <a:rPr lang="ja-JP" altLang="en-US" sz="400" b="1" i="0" u="none" strike="noStrike">
                          <a:solidFill>
                            <a:srgbClr val="FF0000"/>
                          </a:solidFill>
                          <a:effectLst/>
                          <a:latin typeface="游ゴシック" panose="020B0400000000000000" pitchFamily="50" charset="-128"/>
                          <a:ea typeface="游ゴシック" panose="020B0400000000000000" pitchFamily="50" charset="-128"/>
                        </a:rPr>
                      </a:br>
                      <a:r>
                        <a:rPr lang="en-US" altLang="ja-JP" sz="400" b="0" i="0" u="none" strike="noStrike">
                          <a:solidFill>
                            <a:srgbClr val="FF0000"/>
                          </a:solidFill>
                          <a:effectLst/>
                          <a:latin typeface="游ゴシック" panose="020B0400000000000000" pitchFamily="50" charset="-128"/>
                          <a:ea typeface="游ゴシック" panose="020B0400000000000000" pitchFamily="50" charset="-128"/>
                        </a:rPr>
                        <a:t>※</a:t>
                      </a:r>
                      <a:r>
                        <a:rPr lang="ja-JP" altLang="en-US" sz="400" b="0" i="0" u="none" strike="noStrike">
                          <a:solidFill>
                            <a:srgbClr val="FF0000"/>
                          </a:solidFill>
                          <a:effectLst/>
                          <a:latin typeface="游ゴシック" panose="020B0400000000000000" pitchFamily="50" charset="-128"/>
                          <a:ea typeface="游ゴシック" panose="020B0400000000000000" pitchFamily="50" charset="-128"/>
                        </a:rPr>
                        <a:t>原本は入力用に手元保管</a:t>
                      </a:r>
                      <a:br>
                        <a:rPr lang="ja-JP" altLang="en-US" sz="400" b="0" i="0" u="none" strike="noStrike">
                          <a:solidFill>
                            <a:srgbClr val="FF0000"/>
                          </a:solidFill>
                          <a:effectLst/>
                          <a:latin typeface="游ゴシック" panose="020B0400000000000000" pitchFamily="50" charset="-128"/>
                          <a:ea typeface="游ゴシック" panose="020B0400000000000000" pitchFamily="50" charset="-128"/>
                        </a:rPr>
                      </a:b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奨学金案内に折り込み</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大学</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2060"/>
                          </a:solidFill>
                          <a:effectLst/>
                          <a:latin typeface="游ゴシック" panose="020B0400000000000000" pitchFamily="50" charset="-128"/>
                          <a:ea typeface="游ゴシック" panose="020B0400000000000000" pitchFamily="50" charset="-128"/>
                        </a:rPr>
                        <a:t>〇</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FF0000"/>
                          </a:solidFill>
                          <a:effectLst/>
                          <a:latin typeface="游ゴシック" panose="020B0400000000000000" pitchFamily="50" charset="-128"/>
                          <a:ea typeface="游ゴシック" panose="020B0400000000000000" pitchFamily="50" charset="-128"/>
                        </a:rPr>
                        <a:t>〇</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599718678"/>
                  </a:ext>
                </a:extLst>
              </a:tr>
              <a:tr h="343197">
                <a:tc vMerge="1">
                  <a:txBody>
                    <a:bodyPr/>
                    <a:lstStyle/>
                    <a:p>
                      <a:endParaRPr kumimoji="1" lang="ja-JP" altLang="en-US"/>
                    </a:p>
                  </a:txBody>
                  <a:tcPr/>
                </a:tc>
                <a:tc gridSpan="2">
                  <a:txBody>
                    <a:bodyPr/>
                    <a:lstStyle/>
                    <a:p>
                      <a:pPr algn="l" fontAlgn="ctr"/>
                      <a:r>
                        <a:rPr lang="en-US" altLang="ja-JP" sz="400" b="1" i="0" u="none" strike="noStrike">
                          <a:solidFill>
                            <a:srgbClr val="000000"/>
                          </a:solidFill>
                          <a:effectLst/>
                          <a:latin typeface="游ゴシック" panose="020B0400000000000000" pitchFamily="50" charset="-128"/>
                          <a:ea typeface="游ゴシック" panose="020B0400000000000000" pitchFamily="50" charset="-128"/>
                        </a:rPr>
                        <a:t>2023</a:t>
                      </a:r>
                      <a: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t>年度スカラネット入力下書き用紙</a:t>
                      </a:r>
                      <a:b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br>
                      <a:r>
                        <a:rPr lang="en-US" altLang="ja-JP" sz="400" b="1" i="0" u="dbl" strike="noStrike">
                          <a:solidFill>
                            <a:srgbClr val="000000"/>
                          </a:solidFill>
                          <a:effectLst/>
                          <a:latin typeface="游ゴシック" panose="020B0400000000000000" pitchFamily="50" charset="-128"/>
                          <a:ea typeface="游ゴシック" panose="020B0400000000000000" pitchFamily="50" charset="-128"/>
                        </a:rPr>
                        <a:t>【</a:t>
                      </a:r>
                      <a:r>
                        <a:rPr lang="ja-JP" altLang="en-US" sz="400" b="1" i="0" u="dbl" strike="noStrike">
                          <a:solidFill>
                            <a:srgbClr val="000000"/>
                          </a:solidFill>
                          <a:effectLst/>
                          <a:latin typeface="游ゴシック" panose="020B0400000000000000" pitchFamily="50" charset="-128"/>
                          <a:ea typeface="游ゴシック" panose="020B0400000000000000" pitchFamily="50" charset="-128"/>
                        </a:rPr>
                        <a:t>貸与奨学金のみ申込み用</a:t>
                      </a:r>
                      <a:r>
                        <a:rPr lang="en-US" altLang="ja-JP" sz="400" b="1" i="0" u="dbl" strike="noStrike">
                          <a:solidFill>
                            <a:srgbClr val="000000"/>
                          </a:solidFill>
                          <a:effectLst/>
                          <a:latin typeface="游ゴシック" panose="020B0400000000000000" pitchFamily="50" charset="-128"/>
                          <a:ea typeface="游ゴシック" panose="020B0400000000000000" pitchFamily="50" charset="-128"/>
                        </a:rPr>
                        <a:t>】</a:t>
                      </a:r>
                      <a:r>
                        <a:rPr lang="ja-JP" altLang="en-US" sz="400" b="1" i="0" u="none" strike="noStrike">
                          <a:solidFill>
                            <a:srgbClr val="FF0000"/>
                          </a:solidFill>
                          <a:effectLst/>
                          <a:latin typeface="游ゴシック" panose="020B0400000000000000" pitchFamily="50" charset="-128"/>
                          <a:ea typeface="游ゴシック" panose="020B0400000000000000" pitchFamily="50" charset="-128"/>
                        </a:rPr>
                        <a:t>コピー</a:t>
                      </a:r>
                      <a:br>
                        <a:rPr lang="ja-JP" altLang="en-US" sz="400" b="1" i="0" u="none" strike="noStrike">
                          <a:solidFill>
                            <a:srgbClr val="FF0000"/>
                          </a:solidFill>
                          <a:effectLst/>
                          <a:latin typeface="游ゴシック" panose="020B0400000000000000" pitchFamily="50" charset="-128"/>
                          <a:ea typeface="游ゴシック" panose="020B0400000000000000" pitchFamily="50" charset="-128"/>
                        </a:rPr>
                      </a:br>
                      <a:r>
                        <a:rPr lang="en-US" altLang="ja-JP" sz="400" b="0" i="0" u="none" strike="noStrike">
                          <a:solidFill>
                            <a:srgbClr val="FF0000"/>
                          </a:solidFill>
                          <a:effectLst/>
                          <a:latin typeface="游ゴシック" panose="020B0400000000000000" pitchFamily="50" charset="-128"/>
                          <a:ea typeface="游ゴシック" panose="020B0400000000000000" pitchFamily="50" charset="-128"/>
                        </a:rPr>
                        <a:t>※</a:t>
                      </a:r>
                      <a:r>
                        <a:rPr lang="ja-JP" altLang="en-US" sz="400" b="0" i="0" u="none" strike="noStrike">
                          <a:solidFill>
                            <a:srgbClr val="FF0000"/>
                          </a:solidFill>
                          <a:effectLst/>
                          <a:latin typeface="游ゴシック" panose="020B0400000000000000" pitchFamily="50" charset="-128"/>
                          <a:ea typeface="游ゴシック" panose="020B0400000000000000" pitchFamily="50" charset="-128"/>
                        </a:rPr>
                        <a:t>原本は入力用に手元保管</a:t>
                      </a:r>
                      <a:br>
                        <a:rPr lang="ja-JP" altLang="en-US" sz="400" b="0" i="0" u="none" strike="noStrike">
                          <a:solidFill>
                            <a:srgbClr val="FF0000"/>
                          </a:solidFill>
                          <a:effectLst/>
                          <a:latin typeface="游ゴシック" panose="020B0400000000000000" pitchFamily="50" charset="-128"/>
                          <a:ea typeface="游ゴシック" panose="020B0400000000000000" pitchFamily="50" charset="-128"/>
                        </a:rPr>
                      </a:b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奨学金案内に折り込み</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大学</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tc>
                  <a:txBody>
                    <a:bodyPr/>
                    <a:lstStyle/>
                    <a:p>
                      <a:pPr algn="ctr"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tc>
                  <a:txBody>
                    <a:bodyPr/>
                    <a:lstStyle/>
                    <a:p>
                      <a:pPr algn="ctr" fontAlgn="ctr"/>
                      <a:r>
                        <a:rPr lang="ja-JP" altLang="en-US" sz="800" b="1" i="0" u="none" strike="noStrike">
                          <a:solidFill>
                            <a:srgbClr val="00B050"/>
                          </a:solidFill>
                          <a:effectLst/>
                          <a:latin typeface="游ゴシック" panose="020B0400000000000000" pitchFamily="50" charset="-128"/>
                          <a:ea typeface="游ゴシック" panose="020B0400000000000000" pitchFamily="50" charset="-128"/>
                        </a:rPr>
                        <a:t>〇</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6836666"/>
                  </a:ext>
                </a:extLst>
              </a:tr>
              <a:tr h="343197">
                <a:tc>
                  <a:txBody>
                    <a:bodyPr/>
                    <a:lstStyle/>
                    <a:p>
                      <a:pPr algn="ctr" fontAlgn="ct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t>給付奨学金確認書</a:t>
                      </a: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
                      </a:r>
                      <a:b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b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奨学金案内の最終ページに折り込み</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大学</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2060"/>
                          </a:solidFill>
                          <a:effectLst/>
                          <a:latin typeface="游ゴシック" panose="020B0400000000000000" pitchFamily="50" charset="-128"/>
                          <a:ea typeface="游ゴシック" panose="020B0400000000000000" pitchFamily="50" charset="-128"/>
                        </a:rPr>
                        <a:t>〇</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FF0000"/>
                          </a:solidFill>
                          <a:effectLst/>
                          <a:latin typeface="游ゴシック" panose="020B0400000000000000" pitchFamily="50" charset="-128"/>
                          <a:ea typeface="游ゴシック" panose="020B0400000000000000" pitchFamily="50" charset="-128"/>
                        </a:rPr>
                        <a:t>〇</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287382187"/>
                  </a:ext>
                </a:extLst>
              </a:tr>
              <a:tr h="343197">
                <a:tc>
                  <a:txBody>
                    <a:bodyPr/>
                    <a:lstStyle/>
                    <a:p>
                      <a:pPr algn="ctr" fontAlgn="ct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3</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altLang="ja-JP" sz="400" b="1"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t>貸与奨学金</a:t>
                      </a:r>
                      <a:r>
                        <a:rPr lang="en-US" altLang="ja-JP" sz="400" b="1"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t>確認書兼個人信用情報の</a:t>
                      </a:r>
                      <a:b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t>取扱いに関する同意書</a:t>
                      </a: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
                      </a:r>
                      <a:b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b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奨学金案内の最終ページに折り込み</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大学</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2060"/>
                          </a:solidFill>
                          <a:effectLst/>
                          <a:latin typeface="游ゴシック" panose="020B0400000000000000" pitchFamily="50" charset="-128"/>
                          <a:ea typeface="游ゴシック" panose="020B0400000000000000" pitchFamily="50" charset="-128"/>
                        </a:rPr>
                        <a:t>〇</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tc>
                  <a:txBody>
                    <a:bodyPr/>
                    <a:lstStyle/>
                    <a:p>
                      <a:pPr algn="ctr" fontAlgn="ctr"/>
                      <a:r>
                        <a:rPr lang="ja-JP" altLang="en-US" sz="800" b="1" i="0" u="none" strike="noStrike">
                          <a:solidFill>
                            <a:srgbClr val="00B050"/>
                          </a:solidFill>
                          <a:effectLst/>
                          <a:latin typeface="游ゴシック" panose="020B0400000000000000" pitchFamily="50" charset="-128"/>
                          <a:ea typeface="游ゴシック" panose="020B0400000000000000" pitchFamily="50" charset="-128"/>
                        </a:rPr>
                        <a:t>〇</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6514771"/>
                  </a:ext>
                </a:extLst>
              </a:tr>
              <a:tr h="343197">
                <a:tc>
                  <a:txBody>
                    <a:bodyPr/>
                    <a:lstStyle/>
                    <a:p>
                      <a:pPr algn="ctr" fontAlgn="ct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4</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t>学修計画書</a:t>
                      </a: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　</a:t>
                      </a: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※1</a:t>
                      </a: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年生全員　</a:t>
                      </a: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※2</a:t>
                      </a: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年生以上は対象者のみ</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大学</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2060"/>
                          </a:solidFill>
                          <a:effectLst/>
                          <a:latin typeface="游ゴシック" panose="020B0400000000000000" pitchFamily="50" charset="-128"/>
                          <a:ea typeface="游ゴシック" panose="020B0400000000000000" pitchFamily="50" charset="-128"/>
                        </a:rPr>
                        <a:t>〇</a:t>
                      </a:r>
                      <a:br>
                        <a:rPr lang="ja-JP" altLang="en-US" sz="800" b="1" i="0" u="none" strike="noStrike">
                          <a:solidFill>
                            <a:srgbClr val="002060"/>
                          </a:solidFill>
                          <a:effectLst/>
                          <a:latin typeface="游ゴシック" panose="020B0400000000000000" pitchFamily="50" charset="-128"/>
                          <a:ea typeface="游ゴシック" panose="020B0400000000000000" pitchFamily="50" charset="-128"/>
                        </a:rPr>
                      </a:br>
                      <a:r>
                        <a:rPr lang="en-US" altLang="ja-JP" sz="400" b="1" i="0" u="none" strike="noStrike">
                          <a:solidFill>
                            <a:srgbClr val="002060"/>
                          </a:solidFill>
                          <a:effectLst/>
                          <a:latin typeface="游ゴシック" panose="020B0400000000000000" pitchFamily="50" charset="-128"/>
                          <a:ea typeface="游ゴシック" panose="020B0400000000000000" pitchFamily="50" charset="-128"/>
                        </a:rPr>
                        <a:t>※1</a:t>
                      </a:r>
                      <a:r>
                        <a:rPr lang="ja-JP" altLang="en-US" sz="400" b="1" i="0" u="none" strike="noStrike">
                          <a:solidFill>
                            <a:srgbClr val="002060"/>
                          </a:solidFill>
                          <a:effectLst/>
                          <a:latin typeface="游ゴシック" panose="020B0400000000000000" pitchFamily="50" charset="-128"/>
                          <a:ea typeface="游ゴシック" panose="020B0400000000000000" pitchFamily="50" charset="-128"/>
                        </a:rPr>
                        <a:t>年生全員</a:t>
                      </a:r>
                      <a:br>
                        <a:rPr lang="ja-JP" altLang="en-US" sz="400" b="1" i="0" u="none" strike="noStrike">
                          <a:solidFill>
                            <a:srgbClr val="002060"/>
                          </a:solidFill>
                          <a:effectLst/>
                          <a:latin typeface="游ゴシック" panose="020B0400000000000000" pitchFamily="50" charset="-128"/>
                          <a:ea typeface="游ゴシック" panose="020B0400000000000000" pitchFamily="50" charset="-128"/>
                        </a:rPr>
                      </a:br>
                      <a:r>
                        <a:rPr lang="en-US" altLang="ja-JP" sz="400" b="1" i="0" u="none" strike="noStrike">
                          <a:solidFill>
                            <a:srgbClr val="002060"/>
                          </a:solidFill>
                          <a:effectLst/>
                          <a:latin typeface="游ゴシック" panose="020B0400000000000000" pitchFamily="50" charset="-128"/>
                          <a:ea typeface="游ゴシック" panose="020B0400000000000000" pitchFamily="50" charset="-128"/>
                        </a:rPr>
                        <a:t>※2</a:t>
                      </a:r>
                      <a:r>
                        <a:rPr lang="ja-JP" altLang="en-US" sz="400" b="1" i="0" u="none" strike="noStrike">
                          <a:solidFill>
                            <a:srgbClr val="002060"/>
                          </a:solidFill>
                          <a:effectLst/>
                          <a:latin typeface="游ゴシック" panose="020B0400000000000000" pitchFamily="50" charset="-128"/>
                          <a:ea typeface="游ゴシック" panose="020B0400000000000000" pitchFamily="50" charset="-128"/>
                        </a:rPr>
                        <a:t>年生以上は対象者のみ</a:t>
                      </a:r>
                      <a:endParaRPr lang="ja-JP" altLang="en-US" sz="800" b="1" i="0" u="none" strike="noStrike">
                        <a:solidFill>
                          <a:srgbClr val="00206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FF0000"/>
                          </a:solidFill>
                          <a:effectLst/>
                          <a:latin typeface="游ゴシック" panose="020B0400000000000000" pitchFamily="50" charset="-128"/>
                          <a:ea typeface="游ゴシック" panose="020B0400000000000000" pitchFamily="50" charset="-128"/>
                        </a:rPr>
                        <a:t>〇</a:t>
                      </a:r>
                      <a:r>
                        <a:rPr lang="ja-JP" altLang="en-US" sz="400" b="1" i="0" u="none" strike="noStrike">
                          <a:solidFill>
                            <a:srgbClr val="FF0000"/>
                          </a:solidFill>
                          <a:effectLst/>
                          <a:latin typeface="游ゴシック" panose="020B0400000000000000" pitchFamily="50" charset="-128"/>
                          <a:ea typeface="游ゴシック" panose="020B0400000000000000" pitchFamily="50" charset="-128"/>
                        </a:rPr>
                        <a:t/>
                      </a:r>
                      <a:br>
                        <a:rPr lang="ja-JP" altLang="en-US" sz="400" b="1" i="0" u="none" strike="noStrike">
                          <a:solidFill>
                            <a:srgbClr val="FF0000"/>
                          </a:solidFill>
                          <a:effectLst/>
                          <a:latin typeface="游ゴシック" panose="020B0400000000000000" pitchFamily="50" charset="-128"/>
                          <a:ea typeface="游ゴシック" panose="020B0400000000000000" pitchFamily="50" charset="-128"/>
                        </a:rPr>
                      </a:br>
                      <a:r>
                        <a:rPr lang="en-US" altLang="ja-JP" sz="400" b="1" i="0" u="none" strike="noStrike">
                          <a:solidFill>
                            <a:srgbClr val="FF0000"/>
                          </a:solidFill>
                          <a:effectLst/>
                          <a:latin typeface="游ゴシック" panose="020B0400000000000000" pitchFamily="50" charset="-128"/>
                          <a:ea typeface="游ゴシック" panose="020B0400000000000000" pitchFamily="50" charset="-128"/>
                        </a:rPr>
                        <a:t>※1</a:t>
                      </a:r>
                      <a:r>
                        <a:rPr lang="ja-JP" altLang="en-US" sz="400" b="1" i="0" u="none" strike="noStrike">
                          <a:solidFill>
                            <a:srgbClr val="FF0000"/>
                          </a:solidFill>
                          <a:effectLst/>
                          <a:latin typeface="游ゴシック" panose="020B0400000000000000" pitchFamily="50" charset="-128"/>
                          <a:ea typeface="游ゴシック" panose="020B0400000000000000" pitchFamily="50" charset="-128"/>
                        </a:rPr>
                        <a:t>年生全員</a:t>
                      </a:r>
                      <a:br>
                        <a:rPr lang="ja-JP" altLang="en-US" sz="400" b="1" i="0" u="none" strike="noStrike">
                          <a:solidFill>
                            <a:srgbClr val="FF0000"/>
                          </a:solidFill>
                          <a:effectLst/>
                          <a:latin typeface="游ゴシック" panose="020B0400000000000000" pitchFamily="50" charset="-128"/>
                          <a:ea typeface="游ゴシック" panose="020B0400000000000000" pitchFamily="50" charset="-128"/>
                        </a:rPr>
                      </a:br>
                      <a:r>
                        <a:rPr lang="en-US" altLang="ja-JP" sz="400" b="1" i="0" u="none" strike="noStrike">
                          <a:solidFill>
                            <a:srgbClr val="FF0000"/>
                          </a:solidFill>
                          <a:effectLst/>
                          <a:latin typeface="游ゴシック" panose="020B0400000000000000" pitchFamily="50" charset="-128"/>
                          <a:ea typeface="游ゴシック" panose="020B0400000000000000" pitchFamily="50" charset="-128"/>
                        </a:rPr>
                        <a:t>※2</a:t>
                      </a:r>
                      <a:r>
                        <a:rPr lang="ja-JP" altLang="en-US" sz="400" b="1" i="0" u="none" strike="noStrike">
                          <a:solidFill>
                            <a:srgbClr val="FF0000"/>
                          </a:solidFill>
                          <a:effectLst/>
                          <a:latin typeface="游ゴシック" panose="020B0400000000000000" pitchFamily="50" charset="-128"/>
                          <a:ea typeface="游ゴシック" panose="020B0400000000000000" pitchFamily="50" charset="-128"/>
                        </a:rPr>
                        <a:t>年生以上は対象者のみ</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3900293180"/>
                  </a:ext>
                </a:extLst>
              </a:tr>
              <a:tr h="343197">
                <a:tc>
                  <a:txBody>
                    <a:bodyPr/>
                    <a:lstStyle/>
                    <a:p>
                      <a:pPr algn="ctr" fontAlgn="ct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t>通帳コピー</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1"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大学</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2060"/>
                          </a:solidFill>
                          <a:effectLst/>
                          <a:latin typeface="游ゴシック" panose="020B0400000000000000" pitchFamily="50" charset="-128"/>
                          <a:ea typeface="游ゴシック" panose="020B0400000000000000" pitchFamily="50" charset="-128"/>
                        </a:rPr>
                        <a:t>〇</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FF0000"/>
                          </a:solidFill>
                          <a:effectLst/>
                          <a:latin typeface="游ゴシック" panose="020B0400000000000000" pitchFamily="50" charset="-128"/>
                          <a:ea typeface="游ゴシック" panose="020B0400000000000000" pitchFamily="50" charset="-128"/>
                        </a:rPr>
                        <a:t>〇</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B050"/>
                          </a:solidFill>
                          <a:effectLst/>
                          <a:latin typeface="游ゴシック" panose="020B0400000000000000" pitchFamily="50" charset="-128"/>
                          <a:ea typeface="游ゴシック" panose="020B0400000000000000" pitchFamily="50" charset="-128"/>
                        </a:rPr>
                        <a:t>〇</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9126219"/>
                  </a:ext>
                </a:extLst>
              </a:tr>
              <a:tr h="343197">
                <a:tc>
                  <a:txBody>
                    <a:bodyPr/>
                    <a:lstStyle/>
                    <a:p>
                      <a:pPr algn="ctr" fontAlgn="ct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6</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t>収入に関する書類　</a:t>
                      </a: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
                      </a:r>
                      <a:b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b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下記の注意事項参照</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大学</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2060"/>
                          </a:solidFill>
                          <a:effectLst/>
                          <a:latin typeface="游ゴシック" panose="020B0400000000000000" pitchFamily="50" charset="-128"/>
                          <a:ea typeface="游ゴシック" panose="020B0400000000000000" pitchFamily="50" charset="-128"/>
                        </a:rPr>
                        <a:t>〇</a:t>
                      </a:r>
                      <a:br>
                        <a:rPr lang="ja-JP" altLang="en-US" sz="800" b="1" i="0" u="none" strike="noStrike">
                          <a:solidFill>
                            <a:srgbClr val="002060"/>
                          </a:solidFill>
                          <a:effectLst/>
                          <a:latin typeface="游ゴシック" panose="020B0400000000000000" pitchFamily="50" charset="-128"/>
                          <a:ea typeface="游ゴシック" panose="020B0400000000000000" pitchFamily="50" charset="-128"/>
                        </a:rPr>
                      </a:br>
                      <a:r>
                        <a:rPr lang="en-US" altLang="ja-JP" sz="500" b="1" i="0" u="none" strike="noStrike">
                          <a:solidFill>
                            <a:srgbClr val="002060"/>
                          </a:solidFill>
                          <a:effectLst/>
                          <a:latin typeface="游ゴシック" panose="020B0400000000000000" pitchFamily="50" charset="-128"/>
                          <a:ea typeface="游ゴシック" panose="020B0400000000000000" pitchFamily="50" charset="-128"/>
                        </a:rPr>
                        <a:t>※</a:t>
                      </a:r>
                      <a:r>
                        <a:rPr lang="ja-JP" altLang="en-US" sz="500" b="1" i="0" u="none" strike="noStrike">
                          <a:solidFill>
                            <a:srgbClr val="002060"/>
                          </a:solidFill>
                          <a:effectLst/>
                          <a:latin typeface="游ゴシック" panose="020B0400000000000000" pitchFamily="50" charset="-128"/>
                          <a:ea typeface="游ゴシック" panose="020B0400000000000000" pitchFamily="50" charset="-128"/>
                        </a:rPr>
                        <a:t>該当者のみ</a:t>
                      </a:r>
                      <a:endParaRPr lang="ja-JP" altLang="en-US" sz="800" b="1" i="0" u="none" strike="noStrike">
                        <a:solidFill>
                          <a:srgbClr val="00206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tc>
                  <a:txBody>
                    <a:bodyPr/>
                    <a:lstStyle/>
                    <a:p>
                      <a:pPr algn="ctr" fontAlgn="ctr"/>
                      <a:r>
                        <a:rPr lang="ja-JP" altLang="en-US" sz="800" b="1" i="0" u="none" strike="noStrike">
                          <a:solidFill>
                            <a:srgbClr val="00B050"/>
                          </a:solidFill>
                          <a:effectLst/>
                          <a:latin typeface="游ゴシック" panose="020B0400000000000000" pitchFamily="50" charset="-128"/>
                          <a:ea typeface="游ゴシック" panose="020B0400000000000000" pitchFamily="50" charset="-128"/>
                        </a:rPr>
                        <a:t>〇</a:t>
                      </a:r>
                      <a:r>
                        <a:rPr lang="ja-JP" altLang="en-US" sz="400" b="1" i="0" u="none" strike="noStrike">
                          <a:solidFill>
                            <a:srgbClr val="00B050"/>
                          </a:solidFill>
                          <a:effectLst/>
                          <a:latin typeface="游ゴシック" panose="020B0400000000000000" pitchFamily="50" charset="-128"/>
                          <a:ea typeface="游ゴシック" panose="020B0400000000000000" pitchFamily="50" charset="-128"/>
                        </a:rPr>
                        <a:t/>
                      </a:r>
                      <a:br>
                        <a:rPr lang="ja-JP" altLang="en-US" sz="400" b="1" i="0" u="none" strike="noStrike">
                          <a:solidFill>
                            <a:srgbClr val="00B050"/>
                          </a:solidFill>
                          <a:effectLst/>
                          <a:latin typeface="游ゴシック" panose="020B0400000000000000" pitchFamily="50" charset="-128"/>
                          <a:ea typeface="游ゴシック" panose="020B0400000000000000" pitchFamily="50" charset="-128"/>
                        </a:rPr>
                      </a:br>
                      <a:r>
                        <a:rPr lang="en-US" altLang="ja-JP" sz="500" b="1" i="0" u="none" strike="noStrike">
                          <a:solidFill>
                            <a:srgbClr val="00B050"/>
                          </a:solidFill>
                          <a:effectLst/>
                          <a:latin typeface="游ゴシック" panose="020B0400000000000000" pitchFamily="50" charset="-128"/>
                          <a:ea typeface="游ゴシック" panose="020B0400000000000000" pitchFamily="50" charset="-128"/>
                        </a:rPr>
                        <a:t>※</a:t>
                      </a:r>
                      <a:r>
                        <a:rPr lang="ja-JP" altLang="en-US" sz="500" b="1" i="0" u="none" strike="noStrike">
                          <a:solidFill>
                            <a:srgbClr val="00B050"/>
                          </a:solidFill>
                          <a:effectLst/>
                          <a:latin typeface="游ゴシック" panose="020B0400000000000000" pitchFamily="50" charset="-128"/>
                          <a:ea typeface="游ゴシック" panose="020B0400000000000000" pitchFamily="50" charset="-128"/>
                        </a:rPr>
                        <a:t>該当者のみ</a:t>
                      </a:r>
                      <a:endParaRPr lang="ja-JP" altLang="en-US" sz="400" b="1" i="0" u="none" strike="noStrike">
                        <a:solidFill>
                          <a:srgbClr val="00B05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3986914"/>
                  </a:ext>
                </a:extLst>
              </a:tr>
              <a:tr h="343197">
                <a:tc>
                  <a:txBody>
                    <a:bodyPr/>
                    <a:lstStyle/>
                    <a:p>
                      <a:pPr algn="ctr" fontAlgn="ct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7</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t>自宅外通学の証明書</a:t>
                      </a:r>
                      <a:r>
                        <a:rPr lang="ja-JP" altLang="en-US" sz="400" b="1" i="0" u="none" strike="noStrike">
                          <a:solidFill>
                            <a:srgbClr val="FF0000"/>
                          </a:solidFill>
                          <a:effectLst/>
                          <a:latin typeface="游ゴシック" panose="020B0400000000000000" pitchFamily="50" charset="-128"/>
                          <a:ea typeface="游ゴシック" panose="020B0400000000000000" pitchFamily="50" charset="-128"/>
                        </a:rPr>
                        <a:t>コピー</a:t>
                      </a:r>
                      <a:br>
                        <a:rPr lang="ja-JP" altLang="en-US" sz="400" b="1" i="0" u="none" strike="noStrike">
                          <a:solidFill>
                            <a:srgbClr val="FF0000"/>
                          </a:solidFill>
                          <a:effectLst/>
                          <a:latin typeface="游ゴシック" panose="020B0400000000000000" pitchFamily="50" charset="-128"/>
                          <a:ea typeface="游ゴシック" panose="020B0400000000000000" pitchFamily="50" charset="-128"/>
                        </a:rPr>
                      </a:br>
                      <a:r>
                        <a:rPr lang="ja-JP" altLang="en-US" sz="400" b="0" i="0" u="none" strike="noStrike">
                          <a:solidFill>
                            <a:srgbClr val="FF0000"/>
                          </a:solidFill>
                          <a:effectLst/>
                          <a:latin typeface="游ゴシック" panose="020B0400000000000000" pitchFamily="50" charset="-128"/>
                          <a:ea typeface="游ゴシック" panose="020B0400000000000000" pitchFamily="50" charset="-128"/>
                        </a:rPr>
                        <a:t>寮生以外→賃貸借契約書の全ページをコピー</a:t>
                      </a:r>
                      <a:br>
                        <a:rPr lang="ja-JP" altLang="en-US" sz="400" b="0" i="0" u="none" strike="noStrike">
                          <a:solidFill>
                            <a:srgbClr val="FF0000"/>
                          </a:solidFill>
                          <a:effectLst/>
                          <a:latin typeface="游ゴシック" panose="020B0400000000000000" pitchFamily="50" charset="-128"/>
                          <a:ea typeface="游ゴシック" panose="020B0400000000000000" pitchFamily="50" charset="-128"/>
                        </a:rPr>
                      </a:br>
                      <a:r>
                        <a:rPr lang="ja-JP" altLang="en-US" sz="400" b="0" i="0" u="none" strike="noStrike">
                          <a:solidFill>
                            <a:srgbClr val="FF0000"/>
                          </a:solidFill>
                          <a:effectLst/>
                          <a:latin typeface="游ゴシック" panose="020B0400000000000000" pitchFamily="50" charset="-128"/>
                          <a:ea typeface="游ゴシック" panose="020B0400000000000000" pitchFamily="50" charset="-128"/>
                        </a:rPr>
                        <a:t>寮生→入寮許可書コピー</a:t>
                      </a: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大学</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2060"/>
                          </a:solidFill>
                          <a:effectLst/>
                          <a:latin typeface="游ゴシック" panose="020B0400000000000000" pitchFamily="50" charset="-128"/>
                          <a:ea typeface="游ゴシック" panose="020B0400000000000000" pitchFamily="50" charset="-128"/>
                        </a:rPr>
                        <a:t>〇</a:t>
                      </a:r>
                      <a:br>
                        <a:rPr lang="ja-JP" altLang="en-US" sz="800" b="1" i="0" u="none" strike="noStrike">
                          <a:solidFill>
                            <a:srgbClr val="002060"/>
                          </a:solidFill>
                          <a:effectLst/>
                          <a:latin typeface="游ゴシック" panose="020B0400000000000000" pitchFamily="50" charset="-128"/>
                          <a:ea typeface="游ゴシック" panose="020B0400000000000000" pitchFamily="50" charset="-128"/>
                        </a:rPr>
                      </a:br>
                      <a:r>
                        <a:rPr lang="en-US" altLang="ja-JP" sz="500" b="1" i="0" u="none" strike="noStrike">
                          <a:solidFill>
                            <a:srgbClr val="002060"/>
                          </a:solidFill>
                          <a:effectLst/>
                          <a:latin typeface="游ゴシック" panose="020B0400000000000000" pitchFamily="50" charset="-128"/>
                          <a:ea typeface="游ゴシック" panose="020B0400000000000000" pitchFamily="50" charset="-128"/>
                        </a:rPr>
                        <a:t>※</a:t>
                      </a:r>
                      <a:r>
                        <a:rPr lang="ja-JP" altLang="en-US" sz="500" b="1" i="0" u="none" strike="noStrike">
                          <a:solidFill>
                            <a:srgbClr val="002060"/>
                          </a:solidFill>
                          <a:effectLst/>
                          <a:latin typeface="游ゴシック" panose="020B0400000000000000" pitchFamily="50" charset="-128"/>
                          <a:ea typeface="游ゴシック" panose="020B0400000000000000" pitchFamily="50" charset="-128"/>
                        </a:rPr>
                        <a:t>該当者のみ</a:t>
                      </a:r>
                      <a:endParaRPr lang="ja-JP" altLang="en-US" sz="800" b="1" i="0" u="none" strike="noStrike">
                        <a:solidFill>
                          <a:srgbClr val="00206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FF0000"/>
                          </a:solidFill>
                          <a:effectLst/>
                          <a:latin typeface="游ゴシック" panose="020B0400000000000000" pitchFamily="50" charset="-128"/>
                          <a:ea typeface="游ゴシック" panose="020B0400000000000000" pitchFamily="50" charset="-128"/>
                        </a:rPr>
                        <a:t>〇</a:t>
                      </a:r>
                      <a:r>
                        <a:rPr lang="ja-JP" altLang="en-US" sz="400" b="1" i="0" u="none" strike="noStrike">
                          <a:solidFill>
                            <a:srgbClr val="FF0000"/>
                          </a:solidFill>
                          <a:effectLst/>
                          <a:latin typeface="游ゴシック" panose="020B0400000000000000" pitchFamily="50" charset="-128"/>
                          <a:ea typeface="游ゴシック" panose="020B0400000000000000" pitchFamily="50" charset="-128"/>
                        </a:rPr>
                        <a:t/>
                      </a:r>
                      <a:br>
                        <a:rPr lang="ja-JP" altLang="en-US" sz="400" b="1" i="0" u="none" strike="noStrike">
                          <a:solidFill>
                            <a:srgbClr val="FF0000"/>
                          </a:solidFill>
                          <a:effectLst/>
                          <a:latin typeface="游ゴシック" panose="020B0400000000000000" pitchFamily="50" charset="-128"/>
                          <a:ea typeface="游ゴシック" panose="020B0400000000000000" pitchFamily="50" charset="-128"/>
                        </a:rPr>
                      </a:br>
                      <a:r>
                        <a:rPr lang="en-US" altLang="ja-JP" sz="500" b="1" i="0" u="none" strike="noStrike">
                          <a:solidFill>
                            <a:srgbClr val="FF0000"/>
                          </a:solidFill>
                          <a:effectLst/>
                          <a:latin typeface="游ゴシック" panose="020B0400000000000000" pitchFamily="50" charset="-128"/>
                          <a:ea typeface="游ゴシック" panose="020B0400000000000000" pitchFamily="50" charset="-128"/>
                        </a:rPr>
                        <a:t>※</a:t>
                      </a:r>
                      <a:r>
                        <a:rPr lang="ja-JP" altLang="en-US" sz="500" b="1" i="0" u="none" strike="noStrike">
                          <a:solidFill>
                            <a:srgbClr val="FF0000"/>
                          </a:solidFill>
                          <a:effectLst/>
                          <a:latin typeface="游ゴシック" panose="020B0400000000000000" pitchFamily="50" charset="-128"/>
                          <a:ea typeface="游ゴシック" panose="020B0400000000000000" pitchFamily="50" charset="-128"/>
                        </a:rPr>
                        <a:t>該当者のみ</a:t>
                      </a:r>
                      <a:endParaRPr lang="ja-JP" altLang="en-US" sz="400" b="1" i="0" u="none" strike="noStrike">
                        <a:solidFill>
                          <a:srgbClr val="FF000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4188909164"/>
                  </a:ext>
                </a:extLst>
              </a:tr>
              <a:tr h="343197">
                <a:tc>
                  <a:txBody>
                    <a:bodyPr/>
                    <a:lstStyle/>
                    <a:p>
                      <a:pPr algn="ctr" fontAlgn="ct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8</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zh-CN" altLang="en-US" sz="400" b="1" i="0" u="none" strike="noStrike">
                          <a:solidFill>
                            <a:srgbClr val="000000"/>
                          </a:solidFill>
                          <a:effectLst/>
                          <a:latin typeface="游ゴシック" panose="020B0400000000000000" pitchFamily="50" charset="-128"/>
                          <a:ea typeface="游ゴシック" panose="020B0400000000000000" pitchFamily="50" charset="-128"/>
                        </a:rPr>
                        <a:t>様式</a:t>
                      </a:r>
                      <a:r>
                        <a:rPr lang="en-US" altLang="zh-CN" sz="400" b="1" i="0" u="none" strike="noStrike">
                          <a:solidFill>
                            <a:srgbClr val="000000"/>
                          </a:solidFill>
                          <a:effectLst/>
                          <a:latin typeface="游ゴシック" panose="020B0400000000000000" pitchFamily="50" charset="-128"/>
                          <a:ea typeface="游ゴシック" panose="020B0400000000000000" pitchFamily="50" charset="-128"/>
                        </a:rPr>
                        <a:t>35</a:t>
                      </a:r>
                      <a:r>
                        <a:rPr lang="zh-CN" altLang="en-US" sz="400" b="1" i="0" u="none" strike="noStrike">
                          <a:solidFill>
                            <a:srgbClr val="000000"/>
                          </a:solidFill>
                          <a:effectLst/>
                          <a:latin typeface="游ゴシック" panose="020B0400000000000000" pitchFamily="50" charset="-128"/>
                          <a:ea typeface="游ゴシック" panose="020B0400000000000000" pitchFamily="50" charset="-128"/>
                        </a:rPr>
                        <a:t>「通学形態変更届」</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zh-CN" altLang="en-US" sz="400" b="1"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大学</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2060"/>
                          </a:solidFill>
                          <a:effectLst/>
                          <a:latin typeface="游ゴシック" panose="020B0400000000000000" pitchFamily="50" charset="-128"/>
                          <a:ea typeface="游ゴシック" panose="020B0400000000000000" pitchFamily="50" charset="-128"/>
                        </a:rPr>
                        <a:t>〇</a:t>
                      </a:r>
                      <a:br>
                        <a:rPr lang="ja-JP" altLang="en-US" sz="800" b="1" i="0" u="none" strike="noStrike">
                          <a:solidFill>
                            <a:srgbClr val="002060"/>
                          </a:solidFill>
                          <a:effectLst/>
                          <a:latin typeface="游ゴシック" panose="020B0400000000000000" pitchFamily="50" charset="-128"/>
                          <a:ea typeface="游ゴシック" panose="020B0400000000000000" pitchFamily="50" charset="-128"/>
                        </a:rPr>
                      </a:br>
                      <a:r>
                        <a:rPr lang="en-US" altLang="ja-JP" sz="500" b="1" i="0" u="none" strike="noStrike">
                          <a:solidFill>
                            <a:srgbClr val="002060"/>
                          </a:solidFill>
                          <a:effectLst/>
                          <a:latin typeface="游ゴシック" panose="020B0400000000000000" pitchFamily="50" charset="-128"/>
                          <a:ea typeface="游ゴシック" panose="020B0400000000000000" pitchFamily="50" charset="-128"/>
                        </a:rPr>
                        <a:t>※</a:t>
                      </a:r>
                      <a:r>
                        <a:rPr lang="ja-JP" altLang="en-US" sz="500" b="1" i="0" u="none" strike="noStrike">
                          <a:solidFill>
                            <a:srgbClr val="002060"/>
                          </a:solidFill>
                          <a:effectLst/>
                          <a:latin typeface="游ゴシック" panose="020B0400000000000000" pitchFamily="50" charset="-128"/>
                          <a:ea typeface="游ゴシック" panose="020B0400000000000000" pitchFamily="50" charset="-128"/>
                        </a:rPr>
                        <a:t>該当者のみ</a:t>
                      </a:r>
                      <a:endParaRPr lang="ja-JP" altLang="en-US" sz="800" b="1" i="0" u="none" strike="noStrike">
                        <a:solidFill>
                          <a:srgbClr val="00206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FF0000"/>
                          </a:solidFill>
                          <a:effectLst/>
                          <a:latin typeface="游ゴシック" panose="020B0400000000000000" pitchFamily="50" charset="-128"/>
                          <a:ea typeface="游ゴシック" panose="020B0400000000000000" pitchFamily="50" charset="-128"/>
                        </a:rPr>
                        <a:t>〇</a:t>
                      </a:r>
                      <a:r>
                        <a:rPr lang="ja-JP" altLang="en-US" sz="400" b="1" i="0" u="none" strike="noStrike">
                          <a:solidFill>
                            <a:srgbClr val="FF0000"/>
                          </a:solidFill>
                          <a:effectLst/>
                          <a:latin typeface="游ゴシック" panose="020B0400000000000000" pitchFamily="50" charset="-128"/>
                          <a:ea typeface="游ゴシック" panose="020B0400000000000000" pitchFamily="50" charset="-128"/>
                        </a:rPr>
                        <a:t/>
                      </a:r>
                      <a:br>
                        <a:rPr lang="ja-JP" altLang="en-US" sz="400" b="1" i="0" u="none" strike="noStrike">
                          <a:solidFill>
                            <a:srgbClr val="FF0000"/>
                          </a:solidFill>
                          <a:effectLst/>
                          <a:latin typeface="游ゴシック" panose="020B0400000000000000" pitchFamily="50" charset="-128"/>
                          <a:ea typeface="游ゴシック" panose="020B0400000000000000" pitchFamily="50" charset="-128"/>
                        </a:rPr>
                      </a:br>
                      <a:r>
                        <a:rPr lang="en-US" altLang="ja-JP" sz="500" b="1" i="0" u="none" strike="noStrike">
                          <a:solidFill>
                            <a:srgbClr val="FF0000"/>
                          </a:solidFill>
                          <a:effectLst/>
                          <a:latin typeface="游ゴシック" panose="020B0400000000000000" pitchFamily="50" charset="-128"/>
                          <a:ea typeface="游ゴシック" panose="020B0400000000000000" pitchFamily="50" charset="-128"/>
                        </a:rPr>
                        <a:t>※</a:t>
                      </a:r>
                      <a:r>
                        <a:rPr lang="ja-JP" altLang="en-US" sz="500" b="1" i="0" u="none" strike="noStrike">
                          <a:solidFill>
                            <a:srgbClr val="FF0000"/>
                          </a:solidFill>
                          <a:effectLst/>
                          <a:latin typeface="游ゴシック" panose="020B0400000000000000" pitchFamily="50" charset="-128"/>
                          <a:ea typeface="游ゴシック" panose="020B0400000000000000" pitchFamily="50" charset="-128"/>
                        </a:rPr>
                        <a:t>該当者のみ</a:t>
                      </a:r>
                      <a:endParaRPr lang="ja-JP" altLang="en-US" sz="400" b="1" i="0" u="none" strike="noStrike">
                        <a:solidFill>
                          <a:srgbClr val="FF000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4204828469"/>
                  </a:ext>
                </a:extLst>
              </a:tr>
              <a:tr h="343197">
                <a:tc>
                  <a:txBody>
                    <a:bodyPr/>
                    <a:lstStyle/>
                    <a:p>
                      <a:pPr algn="ctr" fontAlgn="ct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9</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t>在留資格に関する証明書（</a:t>
                      </a:r>
                      <a:r>
                        <a:rPr lang="ja-JP" altLang="en-US" sz="400" b="1" i="0" u="dbl" strike="noStrike">
                          <a:solidFill>
                            <a:srgbClr val="000000"/>
                          </a:solidFill>
                          <a:effectLst/>
                          <a:latin typeface="游ゴシック" panose="020B0400000000000000" pitchFamily="50" charset="-128"/>
                          <a:ea typeface="游ゴシック" panose="020B0400000000000000" pitchFamily="50" charset="-128"/>
                        </a:rPr>
                        <a:t>日本国籍以外の方のみ）</a:t>
                      </a:r>
                      <a:endParaRPr lang="ja-JP" altLang="en-US" sz="400" b="1"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1"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大学</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2060"/>
                          </a:solidFill>
                          <a:effectLst/>
                          <a:latin typeface="游ゴシック" panose="020B0400000000000000" pitchFamily="50" charset="-128"/>
                          <a:ea typeface="游ゴシック" panose="020B0400000000000000" pitchFamily="50" charset="-128"/>
                        </a:rPr>
                        <a:t>〇</a:t>
                      </a:r>
                      <a:br>
                        <a:rPr lang="ja-JP" altLang="en-US" sz="800" b="1" i="0" u="none" strike="noStrike">
                          <a:solidFill>
                            <a:srgbClr val="002060"/>
                          </a:solidFill>
                          <a:effectLst/>
                          <a:latin typeface="游ゴシック" panose="020B0400000000000000" pitchFamily="50" charset="-128"/>
                          <a:ea typeface="游ゴシック" panose="020B0400000000000000" pitchFamily="50" charset="-128"/>
                        </a:rPr>
                      </a:br>
                      <a:r>
                        <a:rPr lang="en-US" altLang="ja-JP" sz="500" b="1" i="0" u="none" strike="noStrike">
                          <a:solidFill>
                            <a:srgbClr val="002060"/>
                          </a:solidFill>
                          <a:effectLst/>
                          <a:latin typeface="游ゴシック" panose="020B0400000000000000" pitchFamily="50" charset="-128"/>
                          <a:ea typeface="游ゴシック" panose="020B0400000000000000" pitchFamily="50" charset="-128"/>
                        </a:rPr>
                        <a:t>※</a:t>
                      </a:r>
                      <a:r>
                        <a:rPr lang="ja-JP" altLang="en-US" sz="500" b="1" i="0" u="none" strike="noStrike">
                          <a:solidFill>
                            <a:srgbClr val="002060"/>
                          </a:solidFill>
                          <a:effectLst/>
                          <a:latin typeface="游ゴシック" panose="020B0400000000000000" pitchFamily="50" charset="-128"/>
                          <a:ea typeface="游ゴシック" panose="020B0400000000000000" pitchFamily="50" charset="-128"/>
                        </a:rPr>
                        <a:t>該当者のみ</a:t>
                      </a:r>
                      <a:endParaRPr lang="ja-JP" altLang="en-US" sz="800" b="1" i="0" u="none" strike="noStrike">
                        <a:solidFill>
                          <a:srgbClr val="00206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FF0000"/>
                          </a:solidFill>
                          <a:effectLst/>
                          <a:latin typeface="游ゴシック" panose="020B0400000000000000" pitchFamily="50" charset="-128"/>
                          <a:ea typeface="游ゴシック" panose="020B0400000000000000" pitchFamily="50" charset="-128"/>
                        </a:rPr>
                        <a:t>〇</a:t>
                      </a:r>
                      <a:r>
                        <a:rPr lang="ja-JP" altLang="en-US" sz="400" b="1" i="0" u="none" strike="noStrike">
                          <a:solidFill>
                            <a:srgbClr val="FF0000"/>
                          </a:solidFill>
                          <a:effectLst/>
                          <a:latin typeface="游ゴシック" panose="020B0400000000000000" pitchFamily="50" charset="-128"/>
                          <a:ea typeface="游ゴシック" panose="020B0400000000000000" pitchFamily="50" charset="-128"/>
                        </a:rPr>
                        <a:t/>
                      </a:r>
                      <a:br>
                        <a:rPr lang="ja-JP" altLang="en-US" sz="400" b="1" i="0" u="none" strike="noStrike">
                          <a:solidFill>
                            <a:srgbClr val="FF0000"/>
                          </a:solidFill>
                          <a:effectLst/>
                          <a:latin typeface="游ゴシック" panose="020B0400000000000000" pitchFamily="50" charset="-128"/>
                          <a:ea typeface="游ゴシック" panose="020B0400000000000000" pitchFamily="50" charset="-128"/>
                        </a:rPr>
                      </a:br>
                      <a:r>
                        <a:rPr lang="en-US" altLang="ja-JP" sz="500" b="1" i="0" u="none" strike="noStrike">
                          <a:solidFill>
                            <a:srgbClr val="FF0000"/>
                          </a:solidFill>
                          <a:effectLst/>
                          <a:latin typeface="游ゴシック" panose="020B0400000000000000" pitchFamily="50" charset="-128"/>
                          <a:ea typeface="游ゴシック" panose="020B0400000000000000" pitchFamily="50" charset="-128"/>
                        </a:rPr>
                        <a:t>※</a:t>
                      </a:r>
                      <a:r>
                        <a:rPr lang="ja-JP" altLang="en-US" sz="500" b="1" i="0" u="none" strike="noStrike">
                          <a:solidFill>
                            <a:srgbClr val="FF0000"/>
                          </a:solidFill>
                          <a:effectLst/>
                          <a:latin typeface="游ゴシック" panose="020B0400000000000000" pitchFamily="50" charset="-128"/>
                          <a:ea typeface="游ゴシック" panose="020B0400000000000000" pitchFamily="50" charset="-128"/>
                        </a:rPr>
                        <a:t>該当者のみ</a:t>
                      </a:r>
                      <a:endParaRPr lang="ja-JP" altLang="en-US" sz="400" b="1" i="0" u="none" strike="noStrike">
                        <a:solidFill>
                          <a:srgbClr val="FF000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B050"/>
                          </a:solidFill>
                          <a:effectLst/>
                          <a:latin typeface="游ゴシック" panose="020B0400000000000000" pitchFamily="50" charset="-128"/>
                          <a:ea typeface="游ゴシック" panose="020B0400000000000000" pitchFamily="50" charset="-128"/>
                        </a:rPr>
                        <a:t>〇</a:t>
                      </a:r>
                      <a:r>
                        <a:rPr lang="ja-JP" altLang="en-US" sz="400" b="1" i="0" u="none" strike="noStrike">
                          <a:solidFill>
                            <a:srgbClr val="00B050"/>
                          </a:solidFill>
                          <a:effectLst/>
                          <a:latin typeface="游ゴシック" panose="020B0400000000000000" pitchFamily="50" charset="-128"/>
                          <a:ea typeface="游ゴシック" panose="020B0400000000000000" pitchFamily="50" charset="-128"/>
                        </a:rPr>
                        <a:t/>
                      </a:r>
                      <a:br>
                        <a:rPr lang="ja-JP" altLang="en-US" sz="400" b="1" i="0" u="none" strike="noStrike">
                          <a:solidFill>
                            <a:srgbClr val="00B050"/>
                          </a:solidFill>
                          <a:effectLst/>
                          <a:latin typeface="游ゴシック" panose="020B0400000000000000" pitchFamily="50" charset="-128"/>
                          <a:ea typeface="游ゴシック" panose="020B0400000000000000" pitchFamily="50" charset="-128"/>
                        </a:rPr>
                      </a:br>
                      <a:r>
                        <a:rPr lang="en-US" altLang="ja-JP" sz="500" b="1" i="0" u="none" strike="noStrike">
                          <a:solidFill>
                            <a:srgbClr val="00B050"/>
                          </a:solidFill>
                          <a:effectLst/>
                          <a:latin typeface="游ゴシック" panose="020B0400000000000000" pitchFamily="50" charset="-128"/>
                          <a:ea typeface="游ゴシック" panose="020B0400000000000000" pitchFamily="50" charset="-128"/>
                        </a:rPr>
                        <a:t>※</a:t>
                      </a:r>
                      <a:r>
                        <a:rPr lang="ja-JP" altLang="en-US" sz="500" b="1" i="0" u="none" strike="noStrike">
                          <a:solidFill>
                            <a:srgbClr val="00B050"/>
                          </a:solidFill>
                          <a:effectLst/>
                          <a:latin typeface="游ゴシック" panose="020B0400000000000000" pitchFamily="50" charset="-128"/>
                          <a:ea typeface="游ゴシック" panose="020B0400000000000000" pitchFamily="50" charset="-128"/>
                        </a:rPr>
                        <a:t>該当者のみ</a:t>
                      </a:r>
                      <a:endParaRPr lang="ja-JP" altLang="en-US" sz="400" b="1" i="0" u="none" strike="noStrike">
                        <a:solidFill>
                          <a:srgbClr val="00B05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1118557"/>
                  </a:ext>
                </a:extLst>
              </a:tr>
              <a:tr h="343197">
                <a:tc>
                  <a:txBody>
                    <a:bodyPr/>
                    <a:lstStyle/>
                    <a:p>
                      <a:pPr algn="ctr" fontAlgn="ct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10</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zh-TW" altLang="en-US" sz="400" b="1" i="0" u="none" strike="noStrike">
                          <a:solidFill>
                            <a:srgbClr val="000000"/>
                          </a:solidFill>
                          <a:effectLst/>
                          <a:latin typeface="游ゴシック" panose="020B0400000000000000" pitchFamily="50" charset="-128"/>
                          <a:ea typeface="游ゴシック" panose="020B0400000000000000" pitchFamily="50" charset="-128"/>
                        </a:rPr>
                        <a:t>様式</a:t>
                      </a:r>
                      <a:r>
                        <a:rPr lang="en-US" altLang="zh-TW" sz="400" b="1" i="0" u="none" strike="noStrike">
                          <a:solidFill>
                            <a:srgbClr val="000000"/>
                          </a:solidFill>
                          <a:effectLst/>
                          <a:latin typeface="游ゴシック" panose="020B0400000000000000" pitchFamily="50" charset="-128"/>
                          <a:ea typeface="游ゴシック" panose="020B0400000000000000" pitchFamily="50" charset="-128"/>
                        </a:rPr>
                        <a:t>34</a:t>
                      </a:r>
                      <a:r>
                        <a:rPr lang="zh-TW" altLang="en-US" sz="400" b="1" i="0" u="none" strike="noStrike">
                          <a:solidFill>
                            <a:srgbClr val="000000"/>
                          </a:solidFill>
                          <a:effectLst/>
                          <a:latin typeface="游ゴシック" panose="020B0400000000000000" pitchFamily="50" charset="-128"/>
                          <a:ea typeface="游ゴシック" panose="020B0400000000000000" pitchFamily="50" charset="-128"/>
                        </a:rPr>
                        <a:t>「在留資格証明書類提出書」</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zh-TW" altLang="en-US" sz="400" b="1"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大学</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2060"/>
                          </a:solidFill>
                          <a:effectLst/>
                          <a:latin typeface="游ゴシック" panose="020B0400000000000000" pitchFamily="50" charset="-128"/>
                          <a:ea typeface="游ゴシック" panose="020B0400000000000000" pitchFamily="50" charset="-128"/>
                        </a:rPr>
                        <a:t>〇</a:t>
                      </a:r>
                      <a:br>
                        <a:rPr lang="ja-JP" altLang="en-US" sz="800" b="1" i="0" u="none" strike="noStrike">
                          <a:solidFill>
                            <a:srgbClr val="002060"/>
                          </a:solidFill>
                          <a:effectLst/>
                          <a:latin typeface="游ゴシック" panose="020B0400000000000000" pitchFamily="50" charset="-128"/>
                          <a:ea typeface="游ゴシック" panose="020B0400000000000000" pitchFamily="50" charset="-128"/>
                        </a:rPr>
                      </a:br>
                      <a:r>
                        <a:rPr lang="en-US" altLang="ja-JP" sz="500" b="1" i="0" u="none" strike="noStrike">
                          <a:solidFill>
                            <a:srgbClr val="002060"/>
                          </a:solidFill>
                          <a:effectLst/>
                          <a:latin typeface="游ゴシック" panose="020B0400000000000000" pitchFamily="50" charset="-128"/>
                          <a:ea typeface="游ゴシック" panose="020B0400000000000000" pitchFamily="50" charset="-128"/>
                        </a:rPr>
                        <a:t>※</a:t>
                      </a:r>
                      <a:r>
                        <a:rPr lang="ja-JP" altLang="en-US" sz="500" b="1" i="0" u="none" strike="noStrike">
                          <a:solidFill>
                            <a:srgbClr val="002060"/>
                          </a:solidFill>
                          <a:effectLst/>
                          <a:latin typeface="游ゴシック" panose="020B0400000000000000" pitchFamily="50" charset="-128"/>
                          <a:ea typeface="游ゴシック" panose="020B0400000000000000" pitchFamily="50" charset="-128"/>
                        </a:rPr>
                        <a:t>該当者のみ</a:t>
                      </a:r>
                      <a:endParaRPr lang="ja-JP" altLang="en-US" sz="800" b="1" i="0" u="none" strike="noStrike">
                        <a:solidFill>
                          <a:srgbClr val="00206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FF0000"/>
                          </a:solidFill>
                          <a:effectLst/>
                          <a:latin typeface="游ゴシック" panose="020B0400000000000000" pitchFamily="50" charset="-128"/>
                          <a:ea typeface="游ゴシック" panose="020B0400000000000000" pitchFamily="50" charset="-128"/>
                        </a:rPr>
                        <a:t>〇</a:t>
                      </a:r>
                      <a:r>
                        <a:rPr lang="ja-JP" altLang="en-US" sz="400" b="1" i="0" u="none" strike="noStrike">
                          <a:solidFill>
                            <a:srgbClr val="FF0000"/>
                          </a:solidFill>
                          <a:effectLst/>
                          <a:latin typeface="游ゴシック" panose="020B0400000000000000" pitchFamily="50" charset="-128"/>
                          <a:ea typeface="游ゴシック" panose="020B0400000000000000" pitchFamily="50" charset="-128"/>
                        </a:rPr>
                        <a:t/>
                      </a:r>
                      <a:br>
                        <a:rPr lang="ja-JP" altLang="en-US" sz="400" b="1" i="0" u="none" strike="noStrike">
                          <a:solidFill>
                            <a:srgbClr val="FF0000"/>
                          </a:solidFill>
                          <a:effectLst/>
                          <a:latin typeface="游ゴシック" panose="020B0400000000000000" pitchFamily="50" charset="-128"/>
                          <a:ea typeface="游ゴシック" panose="020B0400000000000000" pitchFamily="50" charset="-128"/>
                        </a:rPr>
                      </a:br>
                      <a:r>
                        <a:rPr lang="en-US" altLang="ja-JP" sz="500" b="1" i="0" u="none" strike="noStrike">
                          <a:solidFill>
                            <a:srgbClr val="FF0000"/>
                          </a:solidFill>
                          <a:effectLst/>
                          <a:latin typeface="游ゴシック" panose="020B0400000000000000" pitchFamily="50" charset="-128"/>
                          <a:ea typeface="游ゴシック" panose="020B0400000000000000" pitchFamily="50" charset="-128"/>
                        </a:rPr>
                        <a:t>※</a:t>
                      </a:r>
                      <a:r>
                        <a:rPr lang="ja-JP" altLang="en-US" sz="500" b="1" i="0" u="none" strike="noStrike">
                          <a:solidFill>
                            <a:srgbClr val="FF0000"/>
                          </a:solidFill>
                          <a:effectLst/>
                          <a:latin typeface="游ゴシック" panose="020B0400000000000000" pitchFamily="50" charset="-128"/>
                          <a:ea typeface="游ゴシック" panose="020B0400000000000000" pitchFamily="50" charset="-128"/>
                        </a:rPr>
                        <a:t>該当者のみ</a:t>
                      </a:r>
                      <a:endParaRPr lang="ja-JP" altLang="en-US" sz="400" b="1" i="0" u="none" strike="noStrike">
                        <a:solidFill>
                          <a:srgbClr val="FF000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2161442467"/>
                  </a:ext>
                </a:extLst>
              </a:tr>
              <a:tr h="343197">
                <a:tc>
                  <a:txBody>
                    <a:bodyPr/>
                    <a:lstStyle/>
                    <a:p>
                      <a:pPr algn="ctr" fontAlgn="ct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11</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t>（様式</a:t>
                      </a:r>
                      <a:r>
                        <a:rPr lang="en-US" altLang="ja-JP" sz="400" b="1" i="0" u="none" strike="noStrike">
                          <a:solidFill>
                            <a:srgbClr val="000000"/>
                          </a:solidFill>
                          <a:effectLst/>
                          <a:latin typeface="游ゴシック" panose="020B0400000000000000" pitchFamily="50" charset="-128"/>
                          <a:ea typeface="游ゴシック" panose="020B0400000000000000" pitchFamily="50" charset="-128"/>
                        </a:rPr>
                        <a:t>1</a:t>
                      </a:r>
                      <a: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t>）大学等における修学の支援に関する法律による</a:t>
                      </a:r>
                      <a:b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t>授業料等減免の対象者の認定に関する申請書</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1"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大学</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2060"/>
                          </a:solidFill>
                          <a:effectLst/>
                          <a:latin typeface="游ゴシック" panose="020B0400000000000000" pitchFamily="50" charset="-128"/>
                          <a:ea typeface="游ゴシック" panose="020B0400000000000000" pitchFamily="50" charset="-128"/>
                        </a:rPr>
                        <a:t>〇</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FF0000"/>
                          </a:solidFill>
                          <a:effectLst/>
                          <a:latin typeface="游ゴシック" panose="020B0400000000000000" pitchFamily="50" charset="-128"/>
                          <a:ea typeface="游ゴシック" panose="020B0400000000000000" pitchFamily="50" charset="-128"/>
                        </a:rPr>
                        <a:t>〇</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603175063"/>
                  </a:ext>
                </a:extLst>
              </a:tr>
              <a:tr h="343197">
                <a:tc>
                  <a:txBody>
                    <a:bodyPr/>
                    <a:lstStyle/>
                    <a:p>
                      <a:pPr algn="ctr" fontAlgn="ct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12</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t>マイナンバー提出書および番号確認書類一式</a:t>
                      </a:r>
                      <a:br>
                        <a:rPr lang="ja-JP" altLang="en-US" sz="400" b="1" i="0" u="none" strike="noStrike">
                          <a:solidFill>
                            <a:srgbClr val="000000"/>
                          </a:solidFill>
                          <a:effectLst/>
                          <a:latin typeface="游ゴシック" panose="020B0400000000000000" pitchFamily="50" charset="-128"/>
                          <a:ea typeface="游ゴシック" panose="020B0400000000000000" pitchFamily="50" charset="-128"/>
                        </a:rPr>
                      </a:br>
                      <a:r>
                        <a:rPr lang="en-US" altLang="ja-JP" sz="400" b="0" i="0" u="none" strike="noStrike">
                          <a:solidFill>
                            <a:srgbClr val="FF0000"/>
                          </a:solidFill>
                          <a:effectLst/>
                          <a:latin typeface="游ゴシック" panose="020B0400000000000000" pitchFamily="50" charset="-128"/>
                          <a:ea typeface="游ゴシック" panose="020B0400000000000000" pitchFamily="50" charset="-128"/>
                        </a:rPr>
                        <a:t>※</a:t>
                      </a:r>
                      <a:r>
                        <a:rPr lang="ja-JP" altLang="en-US" sz="400" b="0" i="0" u="none" strike="noStrike">
                          <a:solidFill>
                            <a:srgbClr val="FF0000"/>
                          </a:solidFill>
                          <a:effectLst/>
                          <a:latin typeface="游ゴシック" panose="020B0400000000000000" pitchFamily="50" charset="-128"/>
                          <a:ea typeface="游ゴシック" panose="020B0400000000000000" pitchFamily="50" charset="-128"/>
                        </a:rPr>
                        <a:t>スカラネット</a:t>
                      </a:r>
                      <a:r>
                        <a:rPr lang="en-US" altLang="ja-JP" sz="400" b="0" i="0" u="none" strike="noStrike">
                          <a:solidFill>
                            <a:srgbClr val="FF0000"/>
                          </a:solidFill>
                          <a:effectLst/>
                          <a:latin typeface="游ゴシック" panose="020B0400000000000000" pitchFamily="50" charset="-128"/>
                          <a:ea typeface="游ゴシック" panose="020B0400000000000000" pitchFamily="50" charset="-128"/>
                        </a:rPr>
                        <a:t>Web</a:t>
                      </a:r>
                      <a:r>
                        <a:rPr lang="ja-JP" altLang="en-US" sz="400" b="0" i="0" u="none" strike="noStrike">
                          <a:solidFill>
                            <a:srgbClr val="FF0000"/>
                          </a:solidFill>
                          <a:effectLst/>
                          <a:latin typeface="游ゴシック" panose="020B0400000000000000" pitchFamily="50" charset="-128"/>
                          <a:ea typeface="游ゴシック" panose="020B0400000000000000" pitchFamily="50" charset="-128"/>
                        </a:rPr>
                        <a:t>申請後に専用封筒で日本学生支援機構に提出</a:t>
                      </a:r>
                      <a:endParaRPr lang="ja-JP" altLang="en-US" sz="400" b="1"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400" b="1"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1" i="0" u="none" strike="noStrike">
                          <a:solidFill>
                            <a:srgbClr val="FF0000"/>
                          </a:solidFill>
                          <a:effectLst/>
                          <a:latin typeface="游ゴシック" panose="020B0400000000000000" pitchFamily="50" charset="-128"/>
                          <a:ea typeface="游ゴシック" panose="020B0400000000000000" pitchFamily="50" charset="-128"/>
                        </a:rPr>
                        <a:t>機構</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2060"/>
                          </a:solidFill>
                          <a:effectLst/>
                          <a:latin typeface="游ゴシック" panose="020B0400000000000000" pitchFamily="50" charset="-128"/>
                          <a:ea typeface="游ゴシック" panose="020B0400000000000000" pitchFamily="50" charset="-128"/>
                        </a:rPr>
                        <a:t>〇</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FF0000"/>
                          </a:solidFill>
                          <a:effectLst/>
                          <a:latin typeface="游ゴシック" panose="020B0400000000000000" pitchFamily="50" charset="-128"/>
                          <a:ea typeface="游ゴシック" panose="020B0400000000000000" pitchFamily="50" charset="-128"/>
                        </a:rPr>
                        <a:t>〇</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B050"/>
                          </a:solidFill>
                          <a:effectLst/>
                          <a:latin typeface="游ゴシック" panose="020B0400000000000000" pitchFamily="50" charset="-128"/>
                          <a:ea typeface="游ゴシック" panose="020B0400000000000000" pitchFamily="50" charset="-128"/>
                        </a:rPr>
                        <a:t>〇</a:t>
                      </a:r>
                    </a:p>
                  </a:txBody>
                  <a:tcPr marL="2065" marR="2065" marT="2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4541483"/>
                  </a:ext>
                </a:extLst>
              </a:tr>
              <a:tr h="80752">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a:noFill/>
                    </a:lnL>
                    <a:lnR>
                      <a:noFill/>
                    </a:lnR>
                    <a:lnT w="6350" cap="flat" cmpd="sng" algn="ctr">
                      <a:solidFill>
                        <a:srgbClr val="000000"/>
                      </a:solidFill>
                      <a:prstDash val="solid"/>
                      <a:round/>
                      <a:headEnd type="none" w="med" len="med"/>
                      <a:tailEnd type="none" w="med" len="med"/>
                    </a:lnT>
                    <a:lnB>
                      <a:noFill/>
                    </a:lnB>
                  </a:tcPr>
                </a:tc>
                <a:tc gridSpan="2">
                  <a:txBody>
                    <a:bodyPr/>
                    <a:lstStyle/>
                    <a:p>
                      <a:endParaRPr kumimoji="1" lang="ja-JP" altLang="en-US"/>
                    </a:p>
                  </a:txBody>
                  <a:tcPr marL="2065" marR="2065" marT="2065"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67329796"/>
                  </a:ext>
                </a:extLst>
              </a:tr>
              <a:tr h="96454">
                <a:tc gridSpan="3">
                  <a:txBody>
                    <a:bodyPr/>
                    <a:lstStyle/>
                    <a:p>
                      <a:pPr algn="l" fontAlgn="ct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注意事項</a:t>
                      </a: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a:t>
                      </a:r>
                    </a:p>
                  </a:txBody>
                  <a:tcPr marL="2065" marR="2065" marT="2065"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a:noFill/>
                    </a:lnL>
                    <a:lnR>
                      <a:noFill/>
                    </a:lnR>
                    <a:lnT>
                      <a:noFill/>
                    </a:lnT>
                    <a:lnB>
                      <a:noFill/>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a:noFill/>
                    </a:lnL>
                    <a:lnR>
                      <a:noFill/>
                    </a:lnR>
                    <a:lnT>
                      <a:noFill/>
                    </a:lnT>
                    <a:lnB>
                      <a:noFill/>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a:noFill/>
                    </a:lnL>
                    <a:lnR>
                      <a:noFill/>
                    </a:lnR>
                    <a:lnT>
                      <a:noFill/>
                    </a:lnT>
                    <a:lnB>
                      <a:noFill/>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a:noFill/>
                    </a:lnL>
                    <a:lnR>
                      <a:noFill/>
                    </a:lnR>
                    <a:lnT>
                      <a:noFill/>
                    </a:lnT>
                    <a:lnB>
                      <a:noFill/>
                    </a:lnB>
                  </a:tcPr>
                </a:tc>
                <a:extLst>
                  <a:ext uri="{0D108BD9-81ED-4DB2-BD59-A6C34878D82A}">
                    <a16:rowId xmlns:a16="http://schemas.microsoft.com/office/drawing/2014/main" val="287530154"/>
                  </a:ext>
                </a:extLst>
              </a:tr>
              <a:tr h="134685">
                <a:tc rowSpan="2" gridSpan="2">
                  <a:txBody>
                    <a:bodyPr/>
                    <a:lstStyle/>
                    <a:p>
                      <a:pPr algn="ctr" fontAlgn="ct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6</a:t>
                      </a:r>
                    </a:p>
                  </a:txBody>
                  <a:tcPr marL="2065" marR="2065" marT="2065" marB="0" anchor="ctr">
                    <a:lnL>
                      <a:noFill/>
                    </a:lnL>
                    <a:lnR>
                      <a:noFill/>
                    </a:lnR>
                    <a:lnT>
                      <a:noFill/>
                    </a:lnT>
                    <a:lnB>
                      <a:noFill/>
                    </a:lnB>
                  </a:tcPr>
                </a:tc>
                <a:tc rowSpan="2" hMerge="1">
                  <a:txBody>
                    <a:bodyPr/>
                    <a:lstStyle/>
                    <a:p>
                      <a:endParaRPr kumimoji="1" lang="ja-JP" altLang="en-US"/>
                    </a:p>
                  </a:txBody>
                  <a:tcPr/>
                </a:tc>
                <a:tc gridSpan="3">
                  <a:txBody>
                    <a:bodyPr/>
                    <a:lstStyle/>
                    <a:p>
                      <a:pPr algn="l" fontAlgn="ct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2022</a:t>
                      </a: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年</a:t>
                      </a: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1</a:t>
                      </a: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月</a:t>
                      </a: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2</a:t>
                      </a: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日以降に生計維持者（父母）が就職、転職、失職、開業、閉業した場合は、</a:t>
                      </a:r>
                    </a:p>
                  </a:txBody>
                  <a:tcPr marL="2065" marR="2065" marT="2065"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a:noFill/>
                    </a:lnL>
                    <a:lnR>
                      <a:noFill/>
                    </a:lnR>
                    <a:lnT>
                      <a:noFill/>
                    </a:lnT>
                    <a:lnB>
                      <a:noFill/>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a:noFill/>
                    </a:lnL>
                    <a:lnR>
                      <a:noFill/>
                    </a:lnR>
                    <a:lnT>
                      <a:noFill/>
                    </a:lnT>
                    <a:lnB>
                      <a:noFill/>
                    </a:lnB>
                  </a:tcPr>
                </a:tc>
                <a:extLst>
                  <a:ext uri="{0D108BD9-81ED-4DB2-BD59-A6C34878D82A}">
                    <a16:rowId xmlns:a16="http://schemas.microsoft.com/office/drawing/2014/main" val="3891865866"/>
                  </a:ext>
                </a:extLst>
              </a:tr>
              <a:tr h="134685">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l" fontAlgn="ct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貸与奨学金案内の</a:t>
                      </a: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32</a:t>
                      </a: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a:t>
                      </a:r>
                      <a:r>
                        <a:rPr lang="en-US" altLang="ja-JP" sz="400" b="0" i="0" u="none" strike="noStrike">
                          <a:solidFill>
                            <a:srgbClr val="000000"/>
                          </a:solidFill>
                          <a:effectLst/>
                          <a:latin typeface="游ゴシック" panose="020B0400000000000000" pitchFamily="50" charset="-128"/>
                          <a:ea typeface="游ゴシック" panose="020B0400000000000000" pitchFamily="50" charset="-128"/>
                        </a:rPr>
                        <a:t>35</a:t>
                      </a:r>
                      <a:r>
                        <a:rPr lang="ja-JP" altLang="en-US" sz="400" b="0" i="0" u="none" strike="noStrike">
                          <a:solidFill>
                            <a:srgbClr val="000000"/>
                          </a:solidFill>
                          <a:effectLst/>
                          <a:latin typeface="游ゴシック" panose="020B0400000000000000" pitchFamily="50" charset="-128"/>
                          <a:ea typeface="游ゴシック" panose="020B0400000000000000" pitchFamily="50" charset="-128"/>
                        </a:rPr>
                        <a:t>ページを参照に必要な証明書類を提出してください。</a:t>
                      </a:r>
                    </a:p>
                  </a:txBody>
                  <a:tcPr marL="2065" marR="2065" marT="2065" marB="0" anchor="ctr">
                    <a:lnL>
                      <a:noFill/>
                    </a:lnL>
                    <a:lnR>
                      <a:noFill/>
                    </a:lnR>
                    <a:lnT>
                      <a:noFill/>
                    </a:lnT>
                    <a:lnB>
                      <a:noFill/>
                    </a:lnB>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a:noFill/>
                    </a:lnL>
                    <a:lnR>
                      <a:noFill/>
                    </a:lnR>
                    <a:lnT>
                      <a:noFill/>
                    </a:lnT>
                    <a:lnB>
                      <a:noFill/>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a:noFill/>
                    </a:lnL>
                    <a:lnR>
                      <a:noFill/>
                    </a:lnR>
                    <a:lnT>
                      <a:noFill/>
                    </a:lnT>
                    <a:lnB>
                      <a:noFill/>
                    </a:lnB>
                  </a:tcPr>
                </a:tc>
                <a:tc>
                  <a:txBody>
                    <a:bodyPr/>
                    <a:lstStyle/>
                    <a:p>
                      <a:pPr algn="l" fontAlgn="ctr"/>
                      <a:endParaRPr lang="ja-JP" altLang="en-US" sz="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065" marR="2065" marT="2065" marB="0" anchor="ctr">
                    <a:lnL>
                      <a:noFill/>
                    </a:lnL>
                    <a:lnR>
                      <a:noFill/>
                    </a:lnR>
                    <a:lnT>
                      <a:noFill/>
                    </a:lnT>
                    <a:lnB>
                      <a:noFill/>
                    </a:lnB>
                  </a:tcPr>
                </a:tc>
                <a:extLst>
                  <a:ext uri="{0D108BD9-81ED-4DB2-BD59-A6C34878D82A}">
                    <a16:rowId xmlns:a16="http://schemas.microsoft.com/office/drawing/2014/main" val="2558702181"/>
                  </a:ext>
                </a:extLst>
              </a:tr>
            </a:tbl>
          </a:graphicData>
        </a:graphic>
      </p:graphicFrame>
    </p:spTree>
    <p:extLst>
      <p:ext uri="{BB962C8B-B14F-4D97-AF65-F5344CB8AC3E}">
        <p14:creationId xmlns:p14="http://schemas.microsoft.com/office/powerpoint/2010/main" val="322054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FC2410A1-21DD-4FBE-881E-C99565035507}" type="slidenum">
              <a:rPr kumimoji="1" lang="ja-JP" altLang="en-US" smtClean="0"/>
              <a:t>5</a:t>
            </a:fld>
            <a:endParaRPr kumimoji="1" lang="ja-JP" altLang="en-US"/>
          </a:p>
        </p:txBody>
      </p:sp>
      <p:sp>
        <p:nvSpPr>
          <p:cNvPr id="4" name="テキスト ボックス 3"/>
          <p:cNvSpPr txBox="1"/>
          <p:nvPr/>
        </p:nvSpPr>
        <p:spPr>
          <a:xfrm>
            <a:off x="395816" y="286912"/>
            <a:ext cx="8119534" cy="523220"/>
          </a:xfrm>
          <a:prstGeom prst="rect">
            <a:avLst/>
          </a:prstGeom>
          <a:solidFill>
            <a:schemeClr val="accent5">
              <a:lumMod val="50000"/>
            </a:schemeClr>
          </a:solidFill>
        </p:spPr>
        <p:txBody>
          <a:bodyPr wrap="square" rtlCol="0">
            <a:spAutoFit/>
          </a:bodyPr>
          <a:lstStyle/>
          <a:p>
            <a:r>
              <a:rPr lang="ja-JP" altLang="en-US" sz="2800" b="1" dirty="0" smtClean="0">
                <a:solidFill>
                  <a:schemeClr val="bg1"/>
                </a:solidFill>
                <a:latin typeface="HG丸ｺﾞｼｯｸM-PRO" panose="020F0600000000000000" pitchFamily="50" charset="-128"/>
                <a:ea typeface="HG丸ｺﾞｼｯｸM-PRO" panose="020F0600000000000000" pitchFamily="50" charset="-128"/>
              </a:rPr>
              <a:t>書類の提出方法と提出期限</a:t>
            </a:r>
            <a:endParaRPr lang="en-US" altLang="ja-JP" sz="2800" b="1" dirty="0" smtClean="0">
              <a:solidFill>
                <a:schemeClr val="bg1"/>
              </a:solidFill>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395816" y="923365"/>
            <a:ext cx="1325408" cy="400110"/>
          </a:xfrm>
          <a:prstGeom prst="rect">
            <a:avLst/>
          </a:prstGeom>
          <a:solidFill>
            <a:srgbClr val="002060"/>
          </a:solidFill>
        </p:spPr>
        <p:txBody>
          <a:bodyPr wrap="square" rtlCol="0">
            <a:spAutoFit/>
          </a:bodyPr>
          <a:lstStyle/>
          <a:p>
            <a:r>
              <a:rPr lang="ja-JP" altLang="en-US" sz="2000" dirty="0" smtClean="0">
                <a:solidFill>
                  <a:schemeClr val="bg1"/>
                </a:solidFill>
                <a:latin typeface="HG丸ｺﾞｼｯｸM-PRO" panose="020F0600000000000000" pitchFamily="50" charset="-128"/>
                <a:ea typeface="HG丸ｺﾞｼｯｸM-PRO" panose="020F0600000000000000" pitchFamily="50" charset="-128"/>
              </a:rPr>
              <a:t>提出方法</a:t>
            </a:r>
            <a:endParaRPr kumimoji="1" lang="ja-JP" altLang="en-US" sz="2000" dirty="0">
              <a:solidFill>
                <a:schemeClr val="bg1"/>
              </a:solidFill>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395816" y="1463603"/>
            <a:ext cx="8022043" cy="3046988"/>
          </a:xfrm>
          <a:prstGeom prst="rect">
            <a:avLst/>
          </a:prstGeom>
          <a:solidFill>
            <a:schemeClr val="accent2">
              <a:lumMod val="20000"/>
              <a:lumOff val="80000"/>
            </a:schemeClr>
          </a:solidFill>
        </p:spPr>
        <p:txBody>
          <a:bodyPr wrap="square" rtlCol="0">
            <a:spAutoFit/>
          </a:bodyPr>
          <a:lstStyle/>
          <a:p>
            <a:r>
              <a:rPr kumimoji="1" lang="ja-JP" altLang="en-US" sz="2000" dirty="0" smtClean="0">
                <a:latin typeface="HG丸ｺﾞｼｯｸM-PRO" panose="020F0600000000000000" pitchFamily="50" charset="-128"/>
                <a:ea typeface="HG丸ｺﾞｼｯｸM-PRO" panose="020F0600000000000000" pitchFamily="50" charset="-128"/>
              </a:rPr>
              <a:t>①または②の方法で提出してください。</a:t>
            </a:r>
            <a:endParaRPr kumimoji="1" lang="en-US" altLang="ja-JP" sz="2000" dirty="0" smtClean="0">
              <a:latin typeface="HG丸ｺﾞｼｯｸM-PRO" panose="020F0600000000000000" pitchFamily="50" charset="-128"/>
              <a:ea typeface="HG丸ｺﾞｼｯｸM-PRO" panose="020F0600000000000000" pitchFamily="50" charset="-128"/>
            </a:endParaRPr>
          </a:p>
          <a:p>
            <a:endParaRPr kumimoji="1" lang="en-US" altLang="ja-JP" sz="2000" dirty="0" smtClean="0">
              <a:latin typeface="HG丸ｺﾞｼｯｸM-PRO" panose="020F0600000000000000" pitchFamily="50" charset="-128"/>
              <a:ea typeface="HG丸ｺﾞｼｯｸM-PRO" panose="020F0600000000000000" pitchFamily="50" charset="-128"/>
            </a:endParaRPr>
          </a:p>
          <a:p>
            <a:r>
              <a:rPr lang="ja-JP" altLang="en-US" sz="2000" dirty="0" smtClean="0">
                <a:latin typeface="HG丸ｺﾞｼｯｸM-PRO" panose="020F0600000000000000" pitchFamily="50" charset="-128"/>
                <a:ea typeface="HG丸ｺﾞｼｯｸM-PRO" panose="020F0600000000000000" pitchFamily="50" charset="-128"/>
              </a:rPr>
              <a:t>①　窓口提出（香美・永国寺両キャンパスで提出可能）</a:t>
            </a:r>
            <a:endParaRPr lang="en-US" altLang="ja-JP" sz="2000" dirty="0" smtClean="0">
              <a:latin typeface="HG丸ｺﾞｼｯｸM-PRO" panose="020F0600000000000000" pitchFamily="50" charset="-128"/>
              <a:ea typeface="HG丸ｺﾞｼｯｸM-PRO" panose="020F0600000000000000" pitchFamily="50" charset="-128"/>
            </a:endParaRPr>
          </a:p>
          <a:p>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香美キャンパス　学生支援課　</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永国寺キャンパス　学生支援課　</a:t>
            </a:r>
            <a:endParaRPr kumimoji="1" lang="en-US" altLang="ja-JP" dirty="0">
              <a:latin typeface="HG丸ｺﾞｼｯｸM-PRO" panose="020F0600000000000000" pitchFamily="50" charset="-128"/>
              <a:ea typeface="HG丸ｺﾞｼｯｸM-PRO" panose="020F0600000000000000" pitchFamily="50" charset="-128"/>
            </a:endParaRPr>
          </a:p>
          <a:p>
            <a:r>
              <a:rPr lang="ja-JP" altLang="en-US" sz="2000" dirty="0" smtClean="0">
                <a:latin typeface="HG丸ｺﾞｼｯｸM-PRO" panose="020F0600000000000000" pitchFamily="50" charset="-128"/>
                <a:ea typeface="HG丸ｺﾞｼｯｸM-PRO" panose="020F0600000000000000" pitchFamily="50" charset="-128"/>
              </a:rPr>
              <a:t>②　郵送</a:t>
            </a:r>
            <a:endParaRPr lang="en-US" altLang="ja-JP" sz="2000" dirty="0" smtClean="0">
              <a:latin typeface="HG丸ｺﾞｼｯｸM-PRO" panose="020F0600000000000000" pitchFamily="50" charset="-128"/>
              <a:ea typeface="HG丸ｺﾞｼｯｸM-PRO" panose="020F0600000000000000" pitchFamily="50" charset="-128"/>
            </a:endParaRPr>
          </a:p>
          <a:p>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a:t>
            </a:r>
            <a:r>
              <a:rPr lang="en-US" altLang="ja-JP" dirty="0" smtClean="0">
                <a:latin typeface="HG丸ｺﾞｼｯｸM-PRO" panose="020F0600000000000000" pitchFamily="50" charset="-128"/>
                <a:ea typeface="HG丸ｺﾞｼｯｸM-PRO" panose="020F0600000000000000" pitchFamily="50" charset="-128"/>
              </a:rPr>
              <a:t>782-8502</a:t>
            </a:r>
          </a:p>
          <a:p>
            <a:r>
              <a:rPr lang="ja-JP" altLang="en-US" dirty="0" smtClean="0">
                <a:latin typeface="HG丸ｺﾞｼｯｸM-PRO" panose="020F0600000000000000" pitchFamily="50" charset="-128"/>
                <a:ea typeface="HG丸ｺﾞｼｯｸM-PRO" panose="020F0600000000000000" pitchFamily="50" charset="-128"/>
              </a:rPr>
              <a:t>　　　高知県香美市土佐山田町宮ノ口</a:t>
            </a:r>
            <a:r>
              <a:rPr lang="en-US" altLang="ja-JP" dirty="0" smtClean="0">
                <a:latin typeface="HG丸ｺﾞｼｯｸM-PRO" panose="020F0600000000000000" pitchFamily="50" charset="-128"/>
                <a:ea typeface="HG丸ｺﾞｼｯｸM-PRO" panose="020F0600000000000000" pitchFamily="50" charset="-128"/>
              </a:rPr>
              <a:t>185</a:t>
            </a: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高知工科大学　香美キャンパス　学生支援課　奨学金担当</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smtClean="0"/>
          </a:p>
        </p:txBody>
      </p:sp>
      <p:sp>
        <p:nvSpPr>
          <p:cNvPr id="7" name="テキスト ボックス 6"/>
          <p:cNvSpPr txBox="1"/>
          <p:nvPr/>
        </p:nvSpPr>
        <p:spPr>
          <a:xfrm>
            <a:off x="395816" y="4448401"/>
            <a:ext cx="1397126" cy="400110"/>
          </a:xfrm>
          <a:prstGeom prst="rect">
            <a:avLst/>
          </a:prstGeom>
          <a:solidFill>
            <a:srgbClr val="002060"/>
          </a:solidFill>
        </p:spPr>
        <p:txBody>
          <a:bodyPr wrap="square" rtlCol="0">
            <a:spAutoFit/>
          </a:bodyPr>
          <a:lstStyle/>
          <a:p>
            <a:r>
              <a:rPr lang="ja-JP" altLang="en-US" sz="2000" dirty="0" smtClean="0">
                <a:solidFill>
                  <a:schemeClr val="bg1"/>
                </a:solidFill>
                <a:latin typeface="HG丸ｺﾞｼｯｸM-PRO" panose="020F0600000000000000" pitchFamily="50" charset="-128"/>
                <a:ea typeface="HG丸ｺﾞｼｯｸM-PRO" panose="020F0600000000000000" pitchFamily="50" charset="-128"/>
              </a:rPr>
              <a:t>提出期限</a:t>
            </a:r>
            <a:endParaRPr kumimoji="1" lang="ja-JP" altLang="en-US" sz="2000" dirty="0">
              <a:solidFill>
                <a:schemeClr val="bg1"/>
              </a:solidFill>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a:xfrm>
            <a:off x="395815" y="5001765"/>
            <a:ext cx="8022043" cy="1200329"/>
          </a:xfrm>
          <a:prstGeom prst="rect">
            <a:avLst/>
          </a:prstGeom>
          <a:solidFill>
            <a:schemeClr val="accent2">
              <a:lumMod val="20000"/>
              <a:lumOff val="80000"/>
            </a:schemeClr>
          </a:solidFill>
        </p:spPr>
        <p:txBody>
          <a:bodyPr wrap="squar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令和５年９月</a:t>
            </a:r>
            <a:r>
              <a:rPr kumimoji="1" lang="en-US" altLang="ja-JP" dirty="0" smtClean="0">
                <a:latin typeface="HG丸ｺﾞｼｯｸM-PRO" panose="020F0600000000000000" pitchFamily="50" charset="-128"/>
                <a:ea typeface="HG丸ｺﾞｼｯｸM-PRO" panose="020F0600000000000000" pitchFamily="50" charset="-128"/>
              </a:rPr>
              <a:t>15</a:t>
            </a:r>
            <a:r>
              <a:rPr kumimoji="1" lang="ja-JP" altLang="en-US" dirty="0" smtClean="0">
                <a:latin typeface="HG丸ｺﾞｼｯｸM-PRO" panose="020F0600000000000000" pitchFamily="50" charset="-128"/>
                <a:ea typeface="HG丸ｺﾞｼｯｸM-PRO" panose="020F0600000000000000" pitchFamily="50" charset="-128"/>
              </a:rPr>
              <a:t>日（金）</a:t>
            </a:r>
            <a:r>
              <a:rPr kumimoji="1" lang="en-US" altLang="ja-JP" dirty="0" smtClean="0">
                <a:latin typeface="HG丸ｺﾞｼｯｸM-PRO" panose="020F0600000000000000" pitchFamily="50" charset="-128"/>
                <a:ea typeface="HG丸ｺﾞｼｯｸM-PRO" panose="020F0600000000000000" pitchFamily="50" charset="-128"/>
              </a:rPr>
              <a:t>17:00</a:t>
            </a: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マイナンバーは日本学生支援機構に直接提出してください。</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r>
              <a:rPr kumimoji="1" lang="ja-JP" altLang="en-US" dirty="0" smtClean="0">
                <a:solidFill>
                  <a:srgbClr val="FF0000"/>
                </a:solidFill>
                <a:latin typeface="HG丸ｺﾞｼｯｸM-PRO" panose="020F0600000000000000" pitchFamily="50" charset="-128"/>
                <a:ea typeface="HG丸ｺﾞｼｯｸM-PRO" panose="020F0600000000000000" pitchFamily="50" charset="-128"/>
              </a:rPr>
              <a:t>　　令和</a:t>
            </a:r>
            <a:r>
              <a:rPr lang="ja-JP" altLang="en-US" dirty="0">
                <a:solidFill>
                  <a:srgbClr val="FF0000"/>
                </a:solidFill>
                <a:latin typeface="HG丸ｺﾞｼｯｸM-PRO" panose="020F0600000000000000" pitchFamily="50" charset="-128"/>
                <a:ea typeface="HG丸ｺﾞｼｯｸM-PRO" panose="020F0600000000000000" pitchFamily="50" charset="-128"/>
              </a:rPr>
              <a:t>５</a:t>
            </a:r>
            <a:r>
              <a:rPr kumimoji="1" lang="ja-JP" altLang="en-US" dirty="0" smtClean="0">
                <a:solidFill>
                  <a:srgbClr val="FF0000"/>
                </a:solidFill>
                <a:latin typeface="HG丸ｺﾞｼｯｸM-PRO" panose="020F0600000000000000" pitchFamily="50" charset="-128"/>
                <a:ea typeface="HG丸ｺﾞｼｯｸM-PRO" panose="020F0600000000000000" pitchFamily="50" charset="-128"/>
              </a:rPr>
              <a:t>年</a:t>
            </a:r>
            <a:r>
              <a:rPr kumimoji="1" lang="en-US" altLang="ja-JP" dirty="0">
                <a:solidFill>
                  <a:srgbClr val="FF0000"/>
                </a:solidFill>
                <a:latin typeface="HG丸ｺﾞｼｯｸM-PRO" panose="020F0600000000000000" pitchFamily="50" charset="-128"/>
                <a:ea typeface="HG丸ｺﾞｼｯｸM-PRO" panose="020F0600000000000000" pitchFamily="50" charset="-128"/>
              </a:rPr>
              <a:t>9</a:t>
            </a:r>
            <a:r>
              <a:rPr kumimoji="1" lang="ja-JP" altLang="en-US" smtClean="0">
                <a:solidFill>
                  <a:srgbClr val="FF0000"/>
                </a:solidFill>
                <a:latin typeface="HG丸ｺﾞｼｯｸM-PRO" panose="020F0600000000000000" pitchFamily="50" charset="-128"/>
                <a:ea typeface="HG丸ｺﾞｼｯｸM-PRO" panose="020F0600000000000000" pitchFamily="50" charset="-128"/>
              </a:rPr>
              <a:t>月２９日（金）</a:t>
            </a:r>
            <a:r>
              <a:rPr kumimoji="1" lang="ja-JP" altLang="en-US" dirty="0" smtClean="0">
                <a:solidFill>
                  <a:srgbClr val="FF0000"/>
                </a:solidFill>
                <a:latin typeface="HG丸ｺﾞｼｯｸM-PRO" panose="020F0600000000000000" pitchFamily="50" charset="-128"/>
                <a:ea typeface="HG丸ｺﾞｼｯｸM-PRO" panose="020F0600000000000000" pitchFamily="50" charset="-128"/>
              </a:rPr>
              <a:t>日本学生支援機構必着</a:t>
            </a:r>
            <a:endParaRPr kumimoji="1" lang="ja-JP" altLang="en-US" dirty="0">
              <a:solidFill>
                <a:srgbClr val="FF0000"/>
              </a:solidFill>
              <a:latin typeface="HG丸ｺﾞｼｯｸM-PRO" panose="020F0600000000000000" pitchFamily="50" charset="-128"/>
              <a:ea typeface="HG丸ｺﾞｼｯｸM-PRO" panose="020F0600000000000000" pitchFamily="50" charset="-128"/>
            </a:endParaRPr>
          </a:p>
        </p:txBody>
      </p:sp>
    </p:spTree>
    <p:custDataLst>
      <p:tags r:id="rId1"/>
    </p:custDataLst>
    <p:extLst>
      <p:ext uri="{BB962C8B-B14F-4D97-AF65-F5344CB8AC3E}">
        <p14:creationId xmlns:p14="http://schemas.microsoft.com/office/powerpoint/2010/main" val="3782142767"/>
      </p:ext>
    </p:extLst>
  </p:cSld>
  <p:clrMapOvr>
    <a:masterClrMapping/>
  </p:clrMapOvr>
  <mc:AlternateContent xmlns:mc="http://schemas.openxmlformats.org/markup-compatibility/2006" xmlns:p14="http://schemas.microsoft.com/office/powerpoint/2010/main">
    <mc:Choice Requires="p14">
      <p:transition spd="slow" p14:dur="2000" advTm="49230"/>
    </mc:Choice>
    <mc:Fallback xmlns="">
      <p:transition spd="slow" advTm="4923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270932" y="2181695"/>
            <a:ext cx="8635999" cy="797675"/>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1"/>
                </a:solidFill>
                <a:latin typeface="HG丸ｺﾞｼｯｸM-PRO" panose="020F0600000000000000" pitchFamily="50" charset="-128"/>
                <a:ea typeface="HG丸ｺﾞｼｯｸM-PRO" panose="020F0600000000000000" pitchFamily="50" charset="-128"/>
              </a:rPr>
              <a:t>②返還誓約書を受け取る　</a:t>
            </a:r>
            <a:r>
              <a:rPr kumimoji="1" lang="en-US" altLang="ja-JP" sz="2000" dirty="0" smtClean="0">
                <a:solidFill>
                  <a:schemeClr val="tx1"/>
                </a:solidFill>
                <a:latin typeface="HG丸ｺﾞｼｯｸM-PRO" panose="020F0600000000000000" pitchFamily="50" charset="-128"/>
                <a:ea typeface="HG丸ｺﾞｼｯｸM-PRO" panose="020F0600000000000000" pitchFamily="50" charset="-128"/>
              </a:rPr>
              <a:t>11</a:t>
            </a:r>
            <a:r>
              <a:rPr kumimoji="1" lang="ja-JP" altLang="en-US" sz="2000" dirty="0" smtClean="0">
                <a:solidFill>
                  <a:schemeClr val="tx1"/>
                </a:solidFill>
                <a:latin typeface="HG丸ｺﾞｼｯｸM-PRO" panose="020F0600000000000000" pitchFamily="50" charset="-128"/>
                <a:ea typeface="HG丸ｺﾞｼｯｸM-PRO" panose="020F0600000000000000" pitchFamily="50" charset="-128"/>
              </a:rPr>
              <a:t>月下旬　　　　　　　　　　　　　　　　　　　</a:t>
            </a:r>
            <a:r>
              <a:rPr kumimoji="1"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600" dirty="0" smtClean="0">
                <a:solidFill>
                  <a:schemeClr val="tx1"/>
                </a:solidFill>
                <a:latin typeface="HG丸ｺﾞｼｯｸM-PRO" panose="020F0600000000000000" pitchFamily="50" charset="-128"/>
                <a:ea typeface="HG丸ｺﾞｼｯｸM-PRO" panose="020F0600000000000000" pitchFamily="50" charset="-128"/>
              </a:rPr>
              <a:t>日本学生支援機構から届き次第、高知の住所に郵送いたします。</a:t>
            </a:r>
            <a:endParaRPr kumimoji="1" lang="ja-JP" altLang="en-US" sz="16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4" name="角丸四角形 3"/>
          <p:cNvSpPr/>
          <p:nvPr/>
        </p:nvSpPr>
        <p:spPr>
          <a:xfrm>
            <a:off x="254000" y="3489955"/>
            <a:ext cx="8635998" cy="1143005"/>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1"/>
                </a:solidFill>
                <a:latin typeface="HG丸ｺﾞｼｯｸM-PRO" panose="020F0600000000000000" pitchFamily="50" charset="-128"/>
                <a:ea typeface="HG丸ｺﾞｼｯｸM-PRO" panose="020F0600000000000000" pitchFamily="50" charset="-128"/>
              </a:rPr>
              <a:t>③返還誓約書と添付書類の手配</a:t>
            </a:r>
            <a:endParaRPr kumimoji="1" lang="en-US" altLang="ja-JP" sz="2000" dirty="0" smtClean="0">
              <a:solidFill>
                <a:schemeClr val="tx1"/>
              </a:solidFill>
              <a:latin typeface="HG丸ｺﾞｼｯｸM-PRO" panose="020F0600000000000000" pitchFamily="50" charset="-128"/>
              <a:ea typeface="HG丸ｺﾞｼｯｸM-PRO" panose="020F0600000000000000" pitchFamily="50" charset="-128"/>
            </a:endParaRPr>
          </a:p>
          <a:p>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600" dirty="0" smtClean="0">
                <a:solidFill>
                  <a:schemeClr val="tx1"/>
                </a:solidFill>
                <a:latin typeface="HG丸ｺﾞｼｯｸM-PRO" panose="020F0600000000000000" pitchFamily="50" charset="-128"/>
                <a:ea typeface="HG丸ｺﾞｼｯｸM-PRO" panose="020F0600000000000000" pitchFamily="50" charset="-128"/>
              </a:rPr>
              <a:t>人的保証の方は、印鑑登録証明書や、連帯保証人の収入証明等を準備</a:t>
            </a:r>
            <a:endParaRPr kumimoji="1"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実家への郵送と返送等時間がかかりますので、余裕を持って手配してください。</a:t>
            </a:r>
            <a:endParaRPr kumimoji="1"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5" name="角丸四角形 4"/>
          <p:cNvSpPr/>
          <p:nvPr/>
        </p:nvSpPr>
        <p:spPr>
          <a:xfrm>
            <a:off x="254000" y="5100925"/>
            <a:ext cx="8635998" cy="877745"/>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1"/>
                </a:solidFill>
                <a:latin typeface="HG丸ｺﾞｼｯｸM-PRO" panose="020F0600000000000000" pitchFamily="50" charset="-128"/>
                <a:ea typeface="HG丸ｺﾞｼｯｸM-PRO" panose="020F0600000000000000" pitchFamily="50" charset="-128"/>
              </a:rPr>
              <a:t>④返還誓約書と添付書類を学生支援課に提出</a:t>
            </a:r>
            <a:r>
              <a:rPr lang="ja-JP" altLang="en-US" sz="2000" dirty="0">
                <a:solidFill>
                  <a:srgbClr val="FF0000"/>
                </a:solidFill>
                <a:latin typeface="HG丸ｺﾞｼｯｸM-PRO" panose="020F0600000000000000" pitchFamily="50" charset="-128"/>
                <a:ea typeface="HG丸ｺﾞｼｯｸM-PRO" panose="020F0600000000000000" pitchFamily="50" charset="-128"/>
              </a:rPr>
              <a:t>　</a:t>
            </a:r>
            <a:r>
              <a:rPr lang="en-US" altLang="ja-JP" sz="2000" dirty="0" smtClean="0">
                <a:solidFill>
                  <a:schemeClr val="tx1"/>
                </a:solidFill>
                <a:latin typeface="HG丸ｺﾞｼｯｸM-PRO" panose="020F0600000000000000" pitchFamily="50" charset="-128"/>
                <a:ea typeface="HG丸ｺﾞｼｯｸM-PRO" panose="020F0600000000000000" pitchFamily="50" charset="-128"/>
              </a:rPr>
              <a:t>12</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月上旬</a:t>
            </a:r>
            <a:endParaRPr kumimoji="1" lang="en-US" altLang="ja-JP" sz="20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0" y="128231"/>
            <a:ext cx="9144000" cy="523220"/>
          </a:xfrm>
          <a:prstGeom prst="rect">
            <a:avLst/>
          </a:prstGeom>
          <a:solidFill>
            <a:srgbClr val="002060"/>
          </a:solidFill>
        </p:spPr>
        <p:txBody>
          <a:bodyPr wrap="square">
            <a:spAutoFit/>
          </a:bodyPr>
          <a:lstStyle/>
          <a:p>
            <a:pPr algn="ctr">
              <a:defRPr/>
            </a:pPr>
            <a:r>
              <a:rPr lang="ja-JP" altLang="en-US" sz="2800" b="1" kern="0" dirty="0" smtClean="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cs typeface="メイリオ" panose="020B0604030504040204" pitchFamily="50" charset="-128"/>
              </a:rPr>
              <a:t>採用後の流れ</a:t>
            </a:r>
            <a:endParaRPr lang="ja-JP" altLang="en-US" sz="2800" b="1" kern="0"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1" name="下矢印 10"/>
          <p:cNvSpPr/>
          <p:nvPr/>
        </p:nvSpPr>
        <p:spPr>
          <a:xfrm>
            <a:off x="4267199" y="3128892"/>
            <a:ext cx="304800" cy="2793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下矢印 12"/>
          <p:cNvSpPr/>
          <p:nvPr/>
        </p:nvSpPr>
        <p:spPr>
          <a:xfrm>
            <a:off x="4267199" y="4679591"/>
            <a:ext cx="304800" cy="3280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p:cNvSpPr>
            <a:spLocks noGrp="1"/>
          </p:cNvSpPr>
          <p:nvPr>
            <p:ph type="sldNum" sz="quarter" idx="12"/>
          </p:nvPr>
        </p:nvSpPr>
        <p:spPr/>
        <p:txBody>
          <a:bodyPr/>
          <a:lstStyle/>
          <a:p>
            <a:fld id="{FC2410A1-21DD-4FBE-881E-C99565035507}" type="slidenum">
              <a:rPr kumimoji="1" lang="ja-JP" altLang="en-US" smtClean="0"/>
              <a:t>6</a:t>
            </a:fld>
            <a:endParaRPr kumimoji="1" lang="ja-JP" altLang="en-US"/>
          </a:p>
        </p:txBody>
      </p:sp>
      <p:sp>
        <p:nvSpPr>
          <p:cNvPr id="14" name="角丸四角形 13"/>
          <p:cNvSpPr/>
          <p:nvPr/>
        </p:nvSpPr>
        <p:spPr>
          <a:xfrm>
            <a:off x="270933" y="795538"/>
            <a:ext cx="8635999" cy="93498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1"/>
                </a:solidFill>
                <a:latin typeface="HG丸ｺﾞｼｯｸM-PRO" panose="020F0600000000000000" pitchFamily="50" charset="-128"/>
                <a:ea typeface="HG丸ｺﾞｼｯｸM-PRO" panose="020F0600000000000000" pitchFamily="50" charset="-128"/>
              </a:rPr>
              <a:t>①初回振り込み　</a:t>
            </a:r>
            <a:r>
              <a:rPr kumimoji="1" lang="en-US" altLang="ja-JP" sz="2000" dirty="0" smtClean="0">
                <a:solidFill>
                  <a:schemeClr val="tx1"/>
                </a:solidFill>
                <a:latin typeface="HG丸ｺﾞｼｯｸM-PRO" panose="020F0600000000000000" pitchFamily="50" charset="-128"/>
                <a:ea typeface="HG丸ｺﾞｼｯｸM-PRO" panose="020F0600000000000000" pitchFamily="50" charset="-128"/>
              </a:rPr>
              <a:t>11</a:t>
            </a:r>
            <a:r>
              <a:rPr kumimoji="1" lang="ja-JP" altLang="en-US" sz="2000" dirty="0" smtClean="0">
                <a:solidFill>
                  <a:schemeClr val="tx1"/>
                </a:solidFill>
                <a:latin typeface="HG丸ｺﾞｼｯｸM-PRO" panose="020F0600000000000000" pitchFamily="50" charset="-128"/>
                <a:ea typeface="HG丸ｺﾞｼｯｸM-PRO" panose="020F0600000000000000" pitchFamily="50" charset="-128"/>
              </a:rPr>
              <a:t>月</a:t>
            </a:r>
            <a:r>
              <a:rPr kumimoji="1" lang="en-US" altLang="ja-JP" sz="2000" dirty="0" smtClean="0">
                <a:solidFill>
                  <a:schemeClr val="tx1"/>
                </a:solidFill>
                <a:latin typeface="HG丸ｺﾞｼｯｸM-PRO" panose="020F0600000000000000" pitchFamily="50" charset="-128"/>
                <a:ea typeface="HG丸ｺﾞｼｯｸM-PRO" panose="020F0600000000000000" pitchFamily="50" charset="-128"/>
              </a:rPr>
              <a:t>10</a:t>
            </a:r>
            <a:r>
              <a:rPr kumimoji="1" lang="ja-JP" altLang="en-US" sz="2000" dirty="0" smtClean="0">
                <a:solidFill>
                  <a:schemeClr val="tx1"/>
                </a:solidFill>
                <a:latin typeface="HG丸ｺﾞｼｯｸM-PRO" panose="020F0600000000000000" pitchFamily="50" charset="-128"/>
                <a:ea typeface="HG丸ｺﾞｼｯｸM-PRO" panose="020F0600000000000000" pitchFamily="50" charset="-128"/>
              </a:rPr>
              <a:t>日（金）　　　　　　　　　　　　　　　　　　</a:t>
            </a:r>
            <a:r>
              <a:rPr kumimoji="1"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600" dirty="0" smtClean="0">
                <a:solidFill>
                  <a:schemeClr val="tx1"/>
                </a:solidFill>
                <a:latin typeface="HG丸ｺﾞｼｯｸM-PRO" panose="020F0600000000000000" pitchFamily="50" charset="-128"/>
                <a:ea typeface="HG丸ｺﾞｼｯｸM-PRO" panose="020F0600000000000000" pitchFamily="50" charset="-128"/>
              </a:rPr>
              <a:t>日本学生支援機構からの採用関係書類が届く前に、採用になった方は奨学金が振り込まれます</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4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5" name="下矢印 14"/>
          <p:cNvSpPr/>
          <p:nvPr/>
        </p:nvSpPr>
        <p:spPr>
          <a:xfrm>
            <a:off x="4267199" y="1816411"/>
            <a:ext cx="304800" cy="2793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075758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7.4|1.9|17.2|2.3"/>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5059</TotalTime>
  <Words>1389</Words>
  <Application>Microsoft Office PowerPoint</Application>
  <PresentationFormat>画面に合わせる (4:3)</PresentationFormat>
  <Paragraphs>180</Paragraphs>
  <Slides>6</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HG丸ｺﾞｼｯｸM-PRO</vt:lpstr>
      <vt:lpstr>ＭＳ Ｐゴシック</vt:lpstr>
      <vt:lpstr>メイリオ</vt:lpstr>
      <vt:lpstr>游ゴシック</vt:lpstr>
      <vt:lpstr>Arial</vt:lpstr>
      <vt:lpstr>Calibri</vt:lpstr>
      <vt:lpstr>Calibri Light</vt:lpstr>
      <vt:lpstr>Office テーマ</vt:lpstr>
      <vt:lpstr>日本学生支援機構奨学金</vt:lpstr>
      <vt:lpstr>PowerPoint プレゼンテーション</vt:lpstr>
      <vt:lpstr>PowerPoint プレゼンテーション</vt:lpstr>
      <vt:lpstr>【提出書類について】</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山﨑 真理</dc:creator>
  <cp:lastModifiedBy>酒井 和代</cp:lastModifiedBy>
  <cp:revision>823</cp:revision>
  <cp:lastPrinted>2022-03-28T03:01:11Z</cp:lastPrinted>
  <dcterms:created xsi:type="dcterms:W3CDTF">2020-03-25T07:11:00Z</dcterms:created>
  <dcterms:modified xsi:type="dcterms:W3CDTF">2023-08-09T01:53:11Z</dcterms:modified>
</cp:coreProperties>
</file>