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97" r:id="rId1"/>
  </p:sldMasterIdLst>
  <p:notesMasterIdLst>
    <p:notesMasterId r:id="rId7"/>
  </p:notesMasterIdLst>
  <p:handoutMasterIdLst>
    <p:handoutMasterId r:id="rId8"/>
  </p:handoutMasterIdLst>
  <p:sldIdLst>
    <p:sldId id="732" r:id="rId2"/>
    <p:sldId id="715" r:id="rId3"/>
    <p:sldId id="742" r:id="rId4"/>
    <p:sldId id="713" r:id="rId5"/>
    <p:sldId id="717" r:id="rId6"/>
  </p:sldIdLst>
  <p:sldSz cx="9906000" cy="6858000" type="A4"/>
  <p:notesSz cx="7099300" cy="10234613"/>
  <p:defaultTextStyle>
    <a:defPPr>
      <a:defRPr lang="ja-JP"/>
    </a:defPPr>
    <a:lvl1pPr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1pPr>
    <a:lvl2pPr marL="457200"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2pPr>
    <a:lvl3pPr marL="914400"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3pPr>
    <a:lvl4pPr marL="1371600"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4pPr>
    <a:lvl5pPr marL="1828800"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2208">
          <p15:clr>
            <a:srgbClr val="A4A3A4"/>
          </p15:clr>
        </p15:guide>
        <p15:guide id="4" orient="horz" pos="845">
          <p15:clr>
            <a:srgbClr val="A4A3A4"/>
          </p15:clr>
        </p15:guide>
        <p15:guide id="5" orient="horz" pos="1434">
          <p15:clr>
            <a:srgbClr val="A4A3A4"/>
          </p15:clr>
        </p15:guide>
        <p15:guide id="6" pos="6114">
          <p15:clr>
            <a:srgbClr val="A4A3A4"/>
          </p15:clr>
        </p15:guide>
        <p15:guide id="7" pos="288">
          <p15:clr>
            <a:srgbClr val="A4A3A4"/>
          </p15:clr>
        </p15:guide>
        <p15:guide id="8" pos="4889">
          <p15:clr>
            <a:srgbClr val="A4A3A4"/>
          </p15:clr>
        </p15:guide>
        <p15:guide id="9" pos="489">
          <p15:clr>
            <a:srgbClr val="A4A3A4"/>
          </p15:clr>
        </p15:guide>
        <p15:guide id="10" pos="1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66FF"/>
    <a:srgbClr val="FFCCFF"/>
    <a:srgbClr val="339933"/>
    <a:srgbClr val="CC99FF"/>
    <a:srgbClr val="9966FF"/>
    <a:srgbClr val="FF99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87673" autoAdjust="0"/>
  </p:normalViewPr>
  <p:slideViewPr>
    <p:cSldViewPr snapToGrid="0">
      <p:cViewPr varScale="1">
        <p:scale>
          <a:sx n="83" d="100"/>
          <a:sy n="83" d="100"/>
        </p:scale>
        <p:origin x="68" y="472"/>
      </p:cViewPr>
      <p:guideLst>
        <p:guide orient="horz" pos="4156"/>
        <p:guide orient="horz" pos="436"/>
        <p:guide orient="horz" pos="2208"/>
        <p:guide orient="horz" pos="845"/>
        <p:guide orient="horz" pos="1434"/>
        <p:guide pos="6114"/>
        <p:guide pos="288"/>
        <p:guide pos="4889"/>
        <p:guide pos="489"/>
        <p:guide pos="1532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3107094" cy="47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5" tIns="47559" rIns="95115" bIns="47559" numCol="1" anchor="t" anchorCtr="0" compatLnSpc="1">
            <a:prstTxWarp prst="textNoShape">
              <a:avLst/>
            </a:prstTxWarp>
          </a:bodyPr>
          <a:lstStyle>
            <a:lvl1pPr defTabSz="952614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8865" y="0"/>
            <a:ext cx="3107094" cy="47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5" tIns="47559" rIns="95115" bIns="47559" numCol="1" anchor="t" anchorCtr="0" compatLnSpc="1">
            <a:prstTxWarp prst="textNoShape">
              <a:avLst/>
            </a:prstTxWarp>
          </a:bodyPr>
          <a:lstStyle>
            <a:lvl1pPr algn="r" defTabSz="952614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732350"/>
            <a:ext cx="3107094" cy="47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5" tIns="47559" rIns="95115" bIns="47559" numCol="1" anchor="b" anchorCtr="0" compatLnSpc="1">
            <a:prstTxWarp prst="textNoShape">
              <a:avLst/>
            </a:prstTxWarp>
          </a:bodyPr>
          <a:lstStyle>
            <a:lvl1pPr defTabSz="952614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8865" y="9732350"/>
            <a:ext cx="3107094" cy="47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5" tIns="47559" rIns="95115" bIns="47559" numCol="1" anchor="b" anchorCtr="0" compatLnSpc="1">
            <a:prstTxWarp prst="textNoShape">
              <a:avLst/>
            </a:prstTxWarp>
          </a:bodyPr>
          <a:lstStyle>
            <a:lvl1pPr algn="r" defTabSz="952614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E338953-2B73-42C8-BF9E-DE6F2811D8C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75221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3098728" cy="55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t" anchorCtr="0" compatLnSpc="1">
            <a:prstTxWarp prst="textNoShape">
              <a:avLst/>
            </a:prstTxWarp>
          </a:bodyPr>
          <a:lstStyle>
            <a:lvl1pPr defTabSz="945987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4121" y="4"/>
            <a:ext cx="3020088" cy="55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t" anchorCtr="0" compatLnSpc="1">
            <a:prstTxWarp prst="textNoShape">
              <a:avLst/>
            </a:prstTxWarp>
          </a:bodyPr>
          <a:lstStyle>
            <a:lvl1pPr algn="r" defTabSz="945987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84225"/>
            <a:ext cx="5553075" cy="3844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3714" y="4864529"/>
            <a:ext cx="5166778" cy="46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9065"/>
            <a:ext cx="3098728" cy="47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b" anchorCtr="0" compatLnSpc="1">
            <a:prstTxWarp prst="textNoShape">
              <a:avLst/>
            </a:prstTxWarp>
          </a:bodyPr>
          <a:lstStyle>
            <a:lvl1pPr defTabSz="945987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4121" y="9729065"/>
            <a:ext cx="3020088" cy="47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b" anchorCtr="0" compatLnSpc="1">
            <a:prstTxWarp prst="textNoShape">
              <a:avLst/>
            </a:prstTxWarp>
          </a:bodyPr>
          <a:lstStyle>
            <a:lvl1pPr algn="r" defTabSz="945987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031F6DA-63F8-4541-BC8A-4EE96C69B0A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9776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5758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33440" y="4864529"/>
            <a:ext cx="5622487" cy="4977961"/>
          </a:xfrm>
        </p:spPr>
        <p:txBody>
          <a:bodyPr/>
          <a:lstStyle/>
          <a:p>
            <a:endParaRPr lang="en-US" altLang="ja-JP" sz="1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9658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53714" y="4864528"/>
            <a:ext cx="5166778" cy="4864536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331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451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784225"/>
            <a:ext cx="5553075" cy="38449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70162" y="4746945"/>
            <a:ext cx="6052418" cy="4982120"/>
          </a:xfrm>
        </p:spPr>
        <p:txBody>
          <a:bodyPr/>
          <a:lstStyle/>
          <a:p>
            <a:endParaRPr lang="ja-JP" altLang="en-US" sz="1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023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CA1E-CC15-4C80-8F9D-1980A0BBBCAC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77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8A99-FB80-48CF-894E-3BDC1567422F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77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B00C-30B0-4BCD-883E-2CF91E7A8719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59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20E7-01C0-4835-8012-44C892D0E7DE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29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3F53-FA06-4215-BB89-743938C9982A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42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153E-18AB-4B75-997F-F84D6F01E06B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1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C64E-08C1-46AD-9583-ED722007F8F7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6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9070-4B8B-4A07-BB72-C93338A1973A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41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BECF-0209-4B22-A08C-862894064600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5DEC-F156-44B0-8A6F-F6D8D9982EE7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95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638-7A4E-4B79-87C7-69415E37EB03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04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461D2-F83A-449A-A35E-382110EA3699}" type="datetime1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3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09612" y="154004"/>
            <a:ext cx="9596388" cy="6202348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77000">
                <a:srgbClr val="008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29412" y="2054892"/>
            <a:ext cx="753658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kumimoji="1" lang="ja-JP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奨学金継続願」の父母の</a:t>
            </a:r>
            <a:endParaRPr kumimoji="1" lang="en-US" altLang="ja-JP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収入申告と証明書類の見方</a:t>
            </a:r>
            <a:endParaRPr kumimoji="1" lang="ja-JP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21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405847" y="520966"/>
            <a:ext cx="8966446" cy="1297460"/>
          </a:xfrm>
          <a:prstGeom prst="rect">
            <a:avLst/>
          </a:prstGeom>
          <a:noFill/>
        </p:spPr>
        <p:txBody>
          <a:bodyPr wrap="square" lIns="94605" tIns="47302" rIns="94605" bIns="47302" rtlCol="0" anchor="ctr">
            <a:spAutoFit/>
          </a:bodyPr>
          <a:lstStyle/>
          <a:p>
            <a:pPr algn="ctr"/>
            <a:r>
              <a:rPr lang="ja-JP" altLang="en-US" sz="3719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「継続願」入力の前に父母の収入証明を</a:t>
            </a:r>
            <a:endParaRPr lang="en-US" altLang="ja-JP" sz="3719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719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準備しましょう（学士のみ）</a:t>
            </a:r>
            <a:endParaRPr lang="ja-JP" altLang="en-US" sz="3719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0890" y="5626817"/>
            <a:ext cx="908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スカラネットパーソナルの継続願入力</a:t>
            </a:r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画面にも、下書きをした金額を入力してください。</a:t>
            </a:r>
            <a:endParaRPr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9033" y="2092816"/>
            <a:ext cx="9040073" cy="68326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4/6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-1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家計を支えている人（父・母）の収入証明を手元に取り寄せて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おいてください。</a:t>
            </a:r>
            <a:endParaRPr kumimoji="1" lang="ja-JP" altLang="en-US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3484" y="3027869"/>
            <a:ext cx="9502548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給与所得者（年金・恩給も含む）　　・・・</a:t>
            </a:r>
            <a:r>
              <a:rPr kumimoji="1" lang="en-US" altLang="ja-JP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2021</a:t>
            </a:r>
            <a:r>
              <a:rPr kumimoji="1"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源泉徴収票　（スライド３参照）</a:t>
            </a:r>
            <a:endParaRPr kumimoji="1" lang="en-US" altLang="ja-JP" sz="1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給与所得者以外（農業・個人事業主）・・・</a:t>
            </a:r>
            <a:r>
              <a:rPr lang="en-US" altLang="ja-JP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2021</a:t>
            </a:r>
            <a:r>
              <a:rPr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r>
              <a:rPr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確定申告書（スライド４参照）</a:t>
            </a:r>
            <a:endPara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9730" y="3953689"/>
            <a:ext cx="911389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収入の証明書類は、大学に提出する必要はありません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。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4/6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画面を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正確に記載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するため、事前に取り寄せていただく書類です。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37903" y="4790253"/>
            <a:ext cx="91343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奨学金継続願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入力準備用紙</a:t>
            </a:r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」の</a:t>
            </a:r>
            <a:r>
              <a:rPr lang="en-US" altLang="ja-JP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4/6</a:t>
            </a:r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画面について、父母から取り寄せた</a:t>
            </a:r>
            <a:endParaRPr lang="en-US" altLang="ja-JP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収入証明をもとに、下書きを行ってください。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66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25570" t="11669" r="39541" b="4048"/>
          <a:stretch/>
        </p:blipFill>
        <p:spPr>
          <a:xfrm>
            <a:off x="136187" y="175213"/>
            <a:ext cx="5184844" cy="654626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428034" y="1237523"/>
            <a:ext cx="4377447" cy="1126462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kumimoji="1"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奨学金継続願</a:t>
            </a:r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kumimoji="1"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入力準備用紙に</a:t>
            </a:r>
            <a:r>
              <a:rPr kumimoji="1" lang="ja-JP" alt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4/6</a:t>
            </a:r>
            <a:r>
              <a:rPr kumimoji="1"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</a:t>
            </a:r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kumimoji="1"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１の下書きする。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26457" y="4747098"/>
            <a:ext cx="3540871" cy="18677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カギ線コネクタ 10"/>
          <p:cNvCxnSpPr/>
          <p:nvPr/>
        </p:nvCxnSpPr>
        <p:spPr>
          <a:xfrm>
            <a:off x="3667328" y="5243209"/>
            <a:ext cx="1994169" cy="9727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661497" y="3130351"/>
            <a:ext cx="4143984" cy="2779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経済状況</a:t>
            </a:r>
            <a:r>
              <a:rPr kumimoji="1" lang="en-US" altLang="ja-JP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●学士の場合</a:t>
            </a:r>
            <a:endParaRPr lang="en-US" altLang="ja-JP" sz="1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主として生計を維持している人・その他の生計を維持している人（父・母）の</a:t>
            </a:r>
            <a:r>
              <a:rPr lang="ja-JP" altLang="en-US" sz="18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収入証明</a:t>
            </a:r>
            <a:r>
              <a:rPr lang="ja-JP" altLang="en-US" sz="18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を取り寄せて</a:t>
            </a:r>
            <a:r>
              <a:rPr lang="ja-JP" altLang="en-US" sz="18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、該当の欄に年収を記入</a:t>
            </a:r>
            <a:r>
              <a:rPr lang="ja-JP" altLang="en-US" sz="18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します</a:t>
            </a:r>
            <a:r>
              <a:rPr lang="ja-JP" altLang="en-US" sz="18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8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給与所得者・・・源泉徴収票</a:t>
            </a:r>
            <a:endParaRPr lang="en-US" altLang="ja-JP" sz="1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自営業・農業・・・確定申告書</a:t>
            </a:r>
            <a:endParaRPr lang="en-US" altLang="ja-JP" sz="1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●大学院生の場合・・・申告不要</a:t>
            </a:r>
            <a:endParaRPr lang="en-US" altLang="ja-JP" sz="1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376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30317" t="6760" r="31605" b="15877"/>
          <a:stretch/>
        </p:blipFill>
        <p:spPr>
          <a:xfrm>
            <a:off x="579658" y="230818"/>
            <a:ext cx="8824404" cy="66271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8576" y="8878"/>
            <a:ext cx="5655074" cy="2893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4/6</a:t>
            </a:r>
            <a:r>
              <a:rPr kumimoji="1" lang="ja-JP" altLang="en-US" sz="1600" dirty="0" smtClean="0"/>
              <a:t>画面の準備</a:t>
            </a:r>
            <a:r>
              <a:rPr kumimoji="1" lang="ja-JP" altLang="en-US" sz="1600" dirty="0" smtClean="0">
                <a:solidFill>
                  <a:srgbClr val="FF0000"/>
                </a:solidFill>
              </a:rPr>
              <a:t>（</a:t>
            </a:r>
            <a:r>
              <a:rPr kumimoji="1" lang="ja-JP" altLang="en-US" sz="1600" dirty="0" smtClean="0">
                <a:solidFill>
                  <a:srgbClr val="FF0000"/>
                </a:solidFill>
              </a:rPr>
              <a:t>学士のみ</a:t>
            </a:r>
            <a:r>
              <a:rPr kumimoji="1" lang="ja-JP" altLang="en-US" sz="1600" dirty="0" smtClean="0">
                <a:solidFill>
                  <a:srgbClr val="FF0000"/>
                </a:solidFill>
              </a:rPr>
              <a:t>）</a:t>
            </a:r>
            <a:r>
              <a:rPr kumimoji="1" lang="ja-JP" altLang="en-US" sz="1600" dirty="0" smtClean="0"/>
              <a:t>　</a:t>
            </a:r>
            <a:r>
              <a:rPr lang="ja-JP" altLang="en-US" sz="1600" dirty="0" smtClean="0"/>
              <a:t>父・母が給与所得者の場合</a:t>
            </a:r>
            <a:endParaRPr kumimoji="1" lang="ja-JP" altLang="en-US" sz="1600" dirty="0"/>
          </a:p>
        </p:txBody>
      </p:sp>
      <p:sp>
        <p:nvSpPr>
          <p:cNvPr id="4" name="角丸四角形 3"/>
          <p:cNvSpPr/>
          <p:nvPr/>
        </p:nvSpPr>
        <p:spPr>
          <a:xfrm>
            <a:off x="2266543" y="1146540"/>
            <a:ext cx="1682885" cy="2140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6543" y="1146540"/>
            <a:ext cx="143969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/>
              <a:t>令和</a:t>
            </a:r>
            <a:r>
              <a:rPr lang="en-US" altLang="ja-JP" sz="1800" b="1" dirty="0" smtClean="0"/>
              <a:t>3</a:t>
            </a:r>
            <a:r>
              <a:rPr lang="ja-JP" altLang="en-US" sz="1800" b="1" dirty="0" smtClean="0"/>
              <a:t>年分</a:t>
            </a:r>
            <a:endParaRPr kumimoji="1" lang="ja-JP" altLang="en-US" sz="1800" b="1" dirty="0"/>
          </a:p>
        </p:txBody>
      </p:sp>
      <p:sp>
        <p:nvSpPr>
          <p:cNvPr id="6" name="角丸四角形 5"/>
          <p:cNvSpPr/>
          <p:nvPr/>
        </p:nvSpPr>
        <p:spPr>
          <a:xfrm>
            <a:off x="758757" y="4134255"/>
            <a:ext cx="8466206" cy="1138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85218" y="4234178"/>
            <a:ext cx="820041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源泉徴収票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①「支払金額</a:t>
            </a:r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」の数字を、入力準備</a:t>
            </a:r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用紙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ページ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の「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H-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経済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状況」の欄にある「</a:t>
            </a:r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２．主として生計を維持している人」および、「３・その他の生計を維持している人」の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１）給与所得の場合　源泉徴収における支払額へ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万円未満切り捨てで記入してください。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40094" y="2957209"/>
            <a:ext cx="1585608" cy="1118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1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25420" t="15650" r="39055" b="5080"/>
          <a:stretch/>
        </p:blipFill>
        <p:spPr>
          <a:xfrm>
            <a:off x="2760956" y="251188"/>
            <a:ext cx="5894772" cy="6606812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80" y="0"/>
            <a:ext cx="4997938" cy="289310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4/6</a:t>
            </a:r>
            <a:r>
              <a:rPr kumimoji="1" lang="ja-JP" altLang="en-US" sz="1600" dirty="0" smtClean="0"/>
              <a:t>画面の準備（</a:t>
            </a:r>
            <a:r>
              <a:rPr kumimoji="1" lang="ja-JP" altLang="en-US" sz="1600" dirty="0" smtClean="0"/>
              <a:t>学士のみ</a:t>
            </a:r>
            <a:r>
              <a:rPr kumimoji="1" lang="ja-JP" altLang="en-US" sz="1600" dirty="0" smtClean="0"/>
              <a:t>）</a:t>
            </a:r>
            <a:r>
              <a:rPr lang="ja-JP" altLang="en-US" sz="1600" dirty="0" smtClean="0"/>
              <a:t>父・母が自営業・農業等</a:t>
            </a:r>
            <a:endParaRPr lang="en-US" altLang="ja-JP" sz="16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900" y="2196890"/>
            <a:ext cx="2752078" cy="1520416"/>
          </a:xfrm>
          <a:prstGeom prst="rect">
            <a:avLst/>
          </a:prstGeom>
          <a:solidFill>
            <a:srgbClr val="00B050"/>
          </a:solidFill>
          <a:ln>
            <a:solidFill>
              <a:srgbClr val="339933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上段</a:t>
            </a:r>
            <a:endParaRPr lang="en-US" altLang="ja-JP" sz="1600" b="1" dirty="0" smtClean="0"/>
          </a:p>
          <a:p>
            <a:r>
              <a:rPr lang="ja-JP" altLang="en-US" sz="1600" dirty="0" smtClean="0"/>
              <a:t>収入金額の欄記載の</a:t>
            </a:r>
            <a:r>
              <a:rPr lang="ja-JP" altLang="en-US" sz="1600" dirty="0" smtClean="0">
                <a:solidFill>
                  <a:srgbClr val="FF0000"/>
                </a:solidFill>
              </a:rPr>
              <a:t>総額</a:t>
            </a:r>
            <a:r>
              <a:rPr lang="ja-JP" altLang="en-US" sz="1600" dirty="0" smtClean="0"/>
              <a:t>が「収入・売上金額」となります。</a:t>
            </a:r>
            <a:endParaRPr lang="en-US" altLang="ja-JP" sz="1600" dirty="0" smtClean="0"/>
          </a:p>
          <a:p>
            <a:r>
              <a:rPr lang="ja-JP" altLang="en-US" sz="1600" dirty="0" smtClean="0"/>
              <a:t>自営業の傍ら、給与収入が発生している方は、「給与」欄に金額が記載されています。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900" y="4323425"/>
            <a:ext cx="2752078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下段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所得の欄記載の</a:t>
            </a:r>
            <a:r>
              <a:rPr lang="ja-JP" altLang="en-US" sz="1600" dirty="0" smtClean="0">
                <a:solidFill>
                  <a:srgbClr val="FF0000"/>
                </a:solidFill>
              </a:rPr>
              <a:t>総額</a:t>
            </a:r>
            <a:r>
              <a:rPr lang="ja-JP" altLang="en-US" sz="1600" dirty="0" smtClean="0"/>
              <a:t>が「所得金額」となります。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△の印はマイナスですが、０円として計算すること。</a:t>
            </a:r>
            <a:endParaRPr kumimoji="1" lang="ja-JP" altLang="en-US" sz="1600" dirty="0"/>
          </a:p>
        </p:txBody>
      </p:sp>
      <p:sp>
        <p:nvSpPr>
          <p:cNvPr id="6" name="角丸四角形 5"/>
          <p:cNvSpPr/>
          <p:nvPr/>
        </p:nvSpPr>
        <p:spPr>
          <a:xfrm>
            <a:off x="4766553" y="1088062"/>
            <a:ext cx="1663430" cy="21544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6627" y="1088062"/>
            <a:ext cx="17881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令和３年度</a:t>
            </a:r>
            <a:r>
              <a:rPr kumimoji="1" lang="ja-JP" altLang="en-US" b="1" dirty="0" smtClean="0"/>
              <a:t>の所得税</a:t>
            </a:r>
            <a:endParaRPr kumimoji="1" lang="ja-JP" altLang="en-US" b="1" dirty="0"/>
          </a:p>
        </p:txBody>
      </p:sp>
      <p:sp>
        <p:nvSpPr>
          <p:cNvPr id="8" name="角丸四角形 7"/>
          <p:cNvSpPr/>
          <p:nvPr/>
        </p:nvSpPr>
        <p:spPr>
          <a:xfrm>
            <a:off x="3385226" y="1225685"/>
            <a:ext cx="1381327" cy="464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367" y="464310"/>
            <a:ext cx="3285869" cy="1126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H-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経済状況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２．および３．の２）確定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申告書控に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おける　収入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売上金額、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所得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金額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を申告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する。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31978" y="5739318"/>
            <a:ext cx="5679724" cy="9544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080" y="1798536"/>
            <a:ext cx="1991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収入・売上金額</a:t>
            </a:r>
            <a:endParaRPr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080" y="3984871"/>
            <a:ext cx="1217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所得金額</a:t>
            </a:r>
            <a:endParaRPr lang="ja-JP" altLang="en-US" sz="2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3353200" y="2334638"/>
            <a:ext cx="2648767" cy="17412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760956" y="3121455"/>
            <a:ext cx="592244" cy="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3385226" y="4168342"/>
            <a:ext cx="2616741" cy="147852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823985" y="4907603"/>
            <a:ext cx="592244" cy="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0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50593</TotalTime>
  <Words>512</Words>
  <Application>Microsoft Office PowerPoint</Application>
  <PresentationFormat>A4 210 x 297 mm</PresentationFormat>
  <Paragraphs>44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HG丸ｺﾞｼｯｸM-PRO</vt:lpstr>
      <vt:lpstr>ＭＳ Ｐゴシック</vt:lpstr>
      <vt:lpstr>ＭＳ Ｐ明朝</vt:lpstr>
      <vt:lpstr>メイリオ</vt:lpstr>
      <vt:lpstr>Arial</vt:lpstr>
      <vt:lpstr>Calibri</vt:lpstr>
      <vt:lpstr>Calibri Light</vt:lpstr>
      <vt:lpstr>Times New Roman</vt:lpstr>
      <vt:lpstr>Wingdings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日本学生支援機構説明会資料</dc:title>
  <dc:creator>JASSO</dc:creator>
  <cp:lastModifiedBy>五藤 君恵</cp:lastModifiedBy>
  <cp:revision>2489</cp:revision>
  <cp:lastPrinted>2021-12-03T04:41:05Z</cp:lastPrinted>
  <dcterms:created xsi:type="dcterms:W3CDTF">2001-11-05T01:19:45Z</dcterms:created>
  <dcterms:modified xsi:type="dcterms:W3CDTF">2022-08-25T01:47:34Z</dcterms:modified>
</cp:coreProperties>
</file>