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13" r:id="rId3"/>
    <p:sldId id="314" r:id="rId4"/>
    <p:sldId id="317" r:id="rId5"/>
    <p:sldId id="315" r:id="rId6"/>
    <p:sldId id="316" r:id="rId7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C20"/>
    <a:srgbClr val="FF6699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" y="1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4" cy="513508"/>
          </a:xfrm>
          <a:prstGeom prst="rect">
            <a:avLst/>
          </a:prstGeom>
        </p:spPr>
        <p:txBody>
          <a:bodyPr vert="horz" lIns="94632" tIns="47316" rIns="94632" bIns="473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4" cy="513508"/>
          </a:xfrm>
          <a:prstGeom prst="rect">
            <a:avLst/>
          </a:prstGeom>
        </p:spPr>
        <p:txBody>
          <a:bodyPr vert="horz" lIns="94632" tIns="47316" rIns="94632" bIns="47316" rtlCol="0"/>
          <a:lstStyle>
            <a:lvl1pPr algn="r">
              <a:defRPr sz="1200"/>
            </a:lvl1pPr>
          </a:lstStyle>
          <a:p>
            <a:fld id="{0B5AFC23-E758-47D0-9A82-FE2BAEF3095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2" tIns="47316" rIns="94632" bIns="473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9"/>
          </a:xfrm>
          <a:prstGeom prst="rect">
            <a:avLst/>
          </a:prstGeom>
        </p:spPr>
        <p:txBody>
          <a:bodyPr vert="horz" lIns="94632" tIns="47316" rIns="94632" bIns="473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4632" tIns="47316" rIns="94632" bIns="473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4632" tIns="47316" rIns="94632" bIns="47316" rtlCol="0" anchor="b"/>
          <a:lstStyle>
            <a:lvl1pPr algn="r">
              <a:defRPr sz="1200"/>
            </a:lvl1pPr>
          </a:lstStyle>
          <a:p>
            <a:fld id="{27D94C0E-FCB2-40B2-8F77-BE857FBAC3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18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1225" y="776288"/>
            <a:ext cx="5276850" cy="39576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9930" y="4733979"/>
            <a:ext cx="5679440" cy="4987129"/>
          </a:xfrm>
        </p:spPr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発言</a:t>
            </a:r>
            <a:r>
              <a:rPr kumimoji="1" lang="en-US" altLang="ja-JP" dirty="0" smtClean="0"/>
              <a:t>】</a:t>
            </a:r>
          </a:p>
          <a:p>
            <a:r>
              <a:rPr lang="ja-JP" altLang="en-US" dirty="0" smtClean="0"/>
              <a:t>学生支援課です。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この動画は、令和４年度の</a:t>
            </a:r>
            <a:r>
              <a:rPr kumimoji="1" lang="ja-JP" altLang="en-US" u="sng" dirty="0" smtClean="0"/>
              <a:t>大学院生対象</a:t>
            </a:r>
            <a:endParaRPr kumimoji="1" lang="en-US" altLang="ja-JP" u="sng" dirty="0" smtClean="0"/>
          </a:p>
          <a:p>
            <a:r>
              <a:rPr kumimoji="1" lang="ja-JP" altLang="en-US" dirty="0" smtClean="0"/>
              <a:t>「在学定期採用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次　春募集」の申請手続きについての</a:t>
            </a:r>
            <a:r>
              <a:rPr lang="ja-JP" altLang="en-US" dirty="0" smtClean="0"/>
              <a:t>動画です。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94C0E-FCB2-40B2-8F77-BE857FBAC3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44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対象者は、</a:t>
            </a:r>
            <a:endParaRPr lang="en-US" altLang="ja-JP" dirty="0"/>
          </a:p>
          <a:p>
            <a:r>
              <a:rPr lang="ja-JP" altLang="en-US" dirty="0"/>
              <a:t>①　奨学金を新たに希望する方</a:t>
            </a:r>
            <a:endParaRPr lang="en-US" altLang="ja-JP" dirty="0"/>
          </a:p>
          <a:p>
            <a:r>
              <a:rPr lang="ja-JP" altLang="en-US" dirty="0"/>
              <a:t>②　現在奨学金を貸与中の方で、現在利用していない種別の奨学金を追加して、</a:t>
            </a:r>
            <a:endParaRPr lang="en-US" altLang="ja-JP" dirty="0"/>
          </a:p>
          <a:p>
            <a:r>
              <a:rPr lang="ja-JP" altLang="en-US" dirty="0"/>
              <a:t>　　　併用貸与を希望する方</a:t>
            </a:r>
            <a:endParaRPr lang="en-US" altLang="ja-JP" dirty="0"/>
          </a:p>
          <a:p>
            <a:r>
              <a:rPr lang="ja-JP" altLang="en-US" dirty="0"/>
              <a:t>　　　例えば、現在２種奨学金を利用している方が、１種奨学金を追加</a:t>
            </a:r>
            <a:endParaRPr lang="en-US" altLang="ja-JP" dirty="0"/>
          </a:p>
          <a:p>
            <a:r>
              <a:rPr lang="ja-JP" altLang="en-US" dirty="0"/>
              <a:t>　　　したい場合などが当たります。</a:t>
            </a:r>
            <a:endParaRPr lang="en-US" altLang="ja-JP" dirty="0"/>
          </a:p>
          <a:p>
            <a:r>
              <a:rPr lang="ja-JP" altLang="en-US" dirty="0"/>
              <a:t>③　現在貸与中の方で、奨学金の種類を変更したい方</a:t>
            </a:r>
            <a:endParaRPr lang="en-US" altLang="ja-JP" dirty="0"/>
          </a:p>
          <a:p>
            <a:r>
              <a:rPr lang="ja-JP" altLang="en-US" dirty="0"/>
              <a:t>　　　例えば、１種奨学金から２種奨学金へ変更したい方や、</a:t>
            </a:r>
            <a:endParaRPr lang="en-US" altLang="ja-JP" dirty="0"/>
          </a:p>
          <a:p>
            <a:r>
              <a:rPr lang="ja-JP" altLang="en-US" dirty="0"/>
              <a:t>　　　２種奨学金から１種奨学金に変更したい方です。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在学定期採用で申請できる奨学金種別は、</a:t>
            </a:r>
            <a:endParaRPr lang="en-US" altLang="ja-JP" dirty="0"/>
          </a:p>
          <a:p>
            <a:r>
              <a:rPr lang="ja-JP" altLang="en-US" dirty="0"/>
              <a:t>①　貸与奨学金　第１種無利子奨学金</a:t>
            </a:r>
            <a:endParaRPr lang="en-US" altLang="ja-JP" dirty="0"/>
          </a:p>
          <a:p>
            <a:r>
              <a:rPr lang="ja-JP" altLang="en-US" dirty="0"/>
              <a:t>②　貸与奨学金　第２種有利子奨学金</a:t>
            </a:r>
            <a:endParaRPr lang="en-US" altLang="ja-JP" dirty="0"/>
          </a:p>
          <a:p>
            <a:r>
              <a:rPr lang="ja-JP" altLang="en-US" dirty="0"/>
              <a:t>③　入学時特別増額貸与　</a:t>
            </a:r>
            <a:endParaRPr lang="en-US" altLang="ja-JP" dirty="0"/>
          </a:p>
          <a:p>
            <a:r>
              <a:rPr lang="ja-JP" altLang="en-US" dirty="0"/>
              <a:t>　　入学時特別増額貸与は、令和３年に新しく入学した</a:t>
            </a:r>
            <a:r>
              <a:rPr lang="en-US" altLang="ja-JP" dirty="0"/>
              <a:t>1</a:t>
            </a:r>
            <a:r>
              <a:rPr lang="ja-JP" altLang="en-US" dirty="0"/>
              <a:t>年生のみ利用できます。</a:t>
            </a: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94C0E-FCB2-40B2-8F77-BE857FBAC30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38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94C0E-FCB2-40B2-8F77-BE857FBAC30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46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94C0E-FCB2-40B2-8F77-BE857FBAC30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91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E5F6-CF27-4672-83B6-2F0236D6F57E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44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644-7EC0-425C-8510-9A605D8800AE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6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521A-970E-4150-AFC1-CFB8DD558583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62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FA90-7FD7-4FD7-8319-98D86D5D355E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78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1407-4584-4D02-A4AC-936A0612A6E4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87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DF53-0FEF-47C5-B98C-E78016BC2317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63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D76D-D182-49F8-B837-6EE139AB6FA8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35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482A-2363-4404-8303-42A6DE8FBBE0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50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B042-DEBE-4913-AE67-45059730023B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8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2683-71A4-4B73-8D5F-45B310EB0AE3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48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7C4-1BC3-48A5-8612-501375D59467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76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3220-20E8-439C-8BE1-9A262E49ACA9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410A1-21DD-4FBE-881E-C9956503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34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-6835" y="28253"/>
            <a:ext cx="9157670" cy="70207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日本学生支援機構奨学金</a:t>
            </a:r>
          </a:p>
        </p:txBody>
      </p:sp>
      <p:sp>
        <p:nvSpPr>
          <p:cNvPr id="5" name="タイトル 3"/>
          <p:cNvSpPr>
            <a:spLocks noGrp="1"/>
          </p:cNvSpPr>
          <p:nvPr>
            <p:ph type="subTitle" idx="1"/>
          </p:nvPr>
        </p:nvSpPr>
        <p:spPr>
          <a:xfrm>
            <a:off x="0" y="783698"/>
            <a:ext cx="9157670" cy="603131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endParaRPr lang="en-US" altLang="ja-JP" sz="405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40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en-US" altLang="ja-JP" sz="4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4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 </a:t>
            </a:r>
            <a:r>
              <a:rPr lang="ja-JP" altLang="en-US" sz="4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大学院生対象 </a:t>
            </a:r>
            <a:endParaRPr lang="en-US" altLang="ja-JP" sz="4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在学定期</a:t>
            </a:r>
            <a:r>
              <a:rPr lang="ja-JP" alt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採用</a:t>
            </a:r>
            <a:r>
              <a:rPr lang="en-US" altLang="ja-JP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次（秋募集）</a:t>
            </a:r>
            <a:endParaRPr lang="ja-JP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5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7"/>
    </mc:Choice>
    <mc:Fallback xmlns="">
      <p:transition spd="slow" advTm="1521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13671" y="568306"/>
            <a:ext cx="9130329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　奨学金を新たに希望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する方</a:t>
            </a:r>
            <a:endParaRPr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現在貸与中の者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で追加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申込みし、併用貸与を希望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する方</a:t>
            </a:r>
            <a:endParaRPr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　現在貸与中の者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で種類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の変更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第一種⇔第二種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を希望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する方</a:t>
            </a:r>
            <a:endParaRPr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-970" y="3832010"/>
            <a:ext cx="915961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①貸与奨学金　第一種（無利子）</a:t>
            </a:r>
            <a:endParaRPr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②貸与奨学金　第二種（有利子）</a:t>
            </a:r>
            <a:endParaRPr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9177" y="152400"/>
            <a:ext cx="262195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在学定期採用の対象者</a:t>
            </a:r>
            <a:endParaRPr kumimoji="1" lang="ja-JP" altLang="en-US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9177" y="3354320"/>
            <a:ext cx="148343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奨学金種別</a:t>
            </a:r>
            <a:endParaRPr kumimoji="1" lang="ja-JP" altLang="en-US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オーディオ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2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42"/>
    </mc:Choice>
    <mc:Fallback xmlns="">
      <p:transition spd="slow" advTm="50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下矢印 11"/>
          <p:cNvSpPr/>
          <p:nvPr/>
        </p:nvSpPr>
        <p:spPr>
          <a:xfrm>
            <a:off x="4173483" y="1717618"/>
            <a:ext cx="327572" cy="3315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114300" y="713119"/>
            <a:ext cx="8923866" cy="12988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①ポータル</a:t>
            </a:r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アンケートへの回答　　　　　　　　　　　　　　　　　　　　　　　　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アンケート名称</a:t>
            </a:r>
            <a:endParaRPr lang="en-US" altLang="ja-JP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「令和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　日本学生支援機構奨学金　在学定期採用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次（秋募集）申請希望者アンケート（大学院）」　　　　　　　アンケート実施期間：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日（木）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日（木）</a:t>
            </a:r>
            <a:endParaRPr kumimoji="1" lang="ja-JP" altLang="en-US" sz="1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14300" y="2823173"/>
            <a:ext cx="8923867" cy="4417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4863" indent="-804863"/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③申請書類の作成</a:t>
            </a:r>
            <a:endParaRPr kumimoji="1" lang="en-US" altLang="ja-JP" sz="2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21705" y="4049969"/>
            <a:ext cx="8945033" cy="4047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⑤ＩＤとパスワードを受け取り</a:t>
            </a:r>
            <a:endParaRPr kumimoji="1" lang="en-US" altLang="ja-JP" sz="2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93133" y="5093255"/>
            <a:ext cx="8945033" cy="767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⑥スカラネットから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申込み期限</a:t>
            </a:r>
            <a:r>
              <a:rPr kumimoji="1" lang="ja-JP" altLang="en-US" sz="20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９月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２日</a:t>
            </a:r>
            <a:endParaRPr kumimoji="1" lang="en-US" altLang="ja-JP" sz="20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0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https://www.sas.jasso.go.jp/scholarnet/</a:t>
            </a:r>
            <a:endParaRPr kumimoji="1" lang="en-US" altLang="ja-JP" sz="2000" dirty="0" smtClean="0">
              <a:solidFill>
                <a:srgbClr val="00B0F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84572" t="43842" r="6408" b="40085"/>
          <a:stretch/>
        </p:blipFill>
        <p:spPr>
          <a:xfrm>
            <a:off x="7296621" y="4973452"/>
            <a:ext cx="1218729" cy="12215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0" y="128231"/>
            <a:ext cx="9144000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スケジュール</a:t>
            </a:r>
            <a:endParaRPr lang="ja-JP" alt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5743" y="4586981"/>
            <a:ext cx="192048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スカラネット</a:t>
            </a:r>
            <a:r>
              <a:rPr lang="en-US" altLang="ja-JP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</a:t>
            </a:r>
            <a:endParaRPr kumimoji="1" lang="ja-JP" altLang="en-US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06891" y="2193195"/>
            <a:ext cx="8930217" cy="4487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②書類の受取</a:t>
            </a:r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14300" y="3429503"/>
            <a:ext cx="8945033" cy="4128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④書類の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提出期限</a:t>
            </a:r>
            <a:r>
              <a:rPr kumimoji="1" lang="ja-JP" altLang="en-US" sz="20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５日</a:t>
            </a:r>
            <a:endParaRPr kumimoji="1" lang="en-US" altLang="ja-JP" sz="20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83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29841" y="461042"/>
            <a:ext cx="3739811" cy="783771"/>
          </a:xfrm>
        </p:spPr>
        <p:txBody>
          <a:bodyPr/>
          <a:lstStyle/>
          <a:p>
            <a:pPr algn="dist"/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提出書類について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pic>
        <p:nvPicPr>
          <p:cNvPr id="9" name="コンテンツ プレースホルダー 8" descr="画面の領域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5" y="852927"/>
            <a:ext cx="3690899" cy="4356847"/>
          </a:xfrm>
        </p:spPr>
      </p:pic>
      <p:sp>
        <p:nvSpPr>
          <p:cNvPr id="8" name="テキスト プレースホルダー 7"/>
          <p:cNvSpPr>
            <a:spLocks noGrp="1"/>
          </p:cNvSpPr>
          <p:nvPr>
            <p:ph type="body" sz="half" idx="2"/>
          </p:nvPr>
        </p:nvSpPr>
        <p:spPr>
          <a:xfrm>
            <a:off x="629840" y="1413862"/>
            <a:ext cx="3873004" cy="2043953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別紙の「提出種類について（大学院）」を参考に該当するものすべて提出してください。</a:t>
            </a:r>
            <a:endParaRPr kumimoji="1" lang="ja-JP" altLang="en-US" sz="2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80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816" y="286912"/>
            <a:ext cx="811953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書類の提出方法と提出期限</a:t>
            </a:r>
            <a:endParaRPr lang="en-US" altLang="ja-JP" sz="28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816" y="923365"/>
            <a:ext cx="13254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提出方法</a:t>
            </a:r>
            <a:endParaRPr kumimoji="1" lang="ja-JP" altLang="en-US" sz="20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816" y="1463603"/>
            <a:ext cx="8022043" cy="3077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①または②の方法で提出してください。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　窓口提出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香美キャンパス学生支援課　本館１階事務局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　郵送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782-8502</a:t>
            </a: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高知県香美市土佐山田町宮ノ口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185</a:t>
            </a: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高知工科大学　香美キャンパス　学生支援課　奨学金担当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815" y="4601655"/>
            <a:ext cx="139712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提出期限</a:t>
            </a:r>
            <a:endParaRPr kumimoji="1" lang="ja-JP" altLang="en-US" sz="20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815" y="5194840"/>
            <a:ext cx="80220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９月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（金）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17:00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6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30"/>
    </mc:Choice>
    <mc:Fallback xmlns="">
      <p:transition spd="slow" advTm="49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70932" y="2181695"/>
            <a:ext cx="8635999" cy="797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②返還誓約書を受け取る　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月下旬　　　　　　　　　　　　　　　　　　　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日本学生支援機構から届き次第、高知の住所に郵送いたします。</a:t>
            </a:r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54000" y="3489955"/>
            <a:ext cx="8635998" cy="11430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③返還誓約書と添付書類の手配</a:t>
            </a:r>
            <a:endParaRPr kumimoji="1" lang="en-US" altLang="ja-JP" sz="2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人的保証の方は、印鑑登録証明書や、連帯保証人の収入証明等を準備</a:t>
            </a:r>
            <a:endParaRPr kumimoji="1" lang="en-US" altLang="ja-JP" sz="16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実家への郵送と返送等時間がかかりますので、余裕を持って手配してください。</a:t>
            </a:r>
            <a:endParaRPr kumimoji="1" lang="en-US" altLang="ja-JP" sz="16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54000" y="5100925"/>
            <a:ext cx="8635998" cy="8777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④返還誓約書</a:t>
            </a:r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添付書類を学生支援課に提出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月上旬</a:t>
            </a:r>
            <a:endParaRPr kumimoji="1" lang="en-US" altLang="ja-JP" sz="2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128231"/>
            <a:ext cx="9144000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採用後の流れ</a:t>
            </a:r>
            <a:endParaRPr lang="ja-JP" alt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4267199" y="3128892"/>
            <a:ext cx="304800" cy="279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267199" y="4679591"/>
            <a:ext cx="304800" cy="328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10A1-21DD-4FBE-881E-C9956503550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70933" y="795538"/>
            <a:ext cx="8635999" cy="9349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①初回振り込み　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（金）　　　　　　　　　　　　　　　　　　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日本学生支援機構からの採用関係書類が届く前に、採用になった方は奨学金が振り込まれます。</a:t>
            </a:r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267199" y="1816411"/>
            <a:ext cx="304800" cy="279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9634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1.5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.9|17.2|2.3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4902</TotalTime>
  <Words>722</Words>
  <Application>Microsoft Office PowerPoint</Application>
  <PresentationFormat>画面に合わせる (4:3)</PresentationFormat>
  <Paragraphs>79</Paragraphs>
  <Slides>6</Slides>
  <Notes>4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HG丸ｺﾞｼｯｸM-PRO</vt:lpstr>
      <vt:lpstr>ＭＳ Ｐゴシック</vt:lpstr>
      <vt:lpstr>メイリオ</vt:lpstr>
      <vt:lpstr>Arial</vt:lpstr>
      <vt:lpstr>Calibri</vt:lpstr>
      <vt:lpstr>Calibri Light</vt:lpstr>
      <vt:lpstr>Office テーマ</vt:lpstr>
      <vt:lpstr>日本学生支援機構奨学金</vt:lpstr>
      <vt:lpstr>PowerPoint プレゼンテーション</vt:lpstr>
      <vt:lpstr>PowerPoint プレゼンテーション</vt:lpstr>
      <vt:lpstr>【提出書類について】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山﨑 真理</dc:creator>
  <cp:lastModifiedBy>酒井 和代</cp:lastModifiedBy>
  <cp:revision>911</cp:revision>
  <cp:lastPrinted>2022-03-28T03:05:00Z</cp:lastPrinted>
  <dcterms:created xsi:type="dcterms:W3CDTF">2020-03-25T07:11:00Z</dcterms:created>
  <dcterms:modified xsi:type="dcterms:W3CDTF">2023-08-08T08:06:06Z</dcterms:modified>
</cp:coreProperties>
</file>