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197" r:id="rId1"/>
  </p:sldMasterIdLst>
  <p:notesMasterIdLst>
    <p:notesMasterId r:id="rId7"/>
  </p:notesMasterIdLst>
  <p:handoutMasterIdLst>
    <p:handoutMasterId r:id="rId8"/>
  </p:handoutMasterIdLst>
  <p:sldIdLst>
    <p:sldId id="732" r:id="rId2"/>
    <p:sldId id="733" r:id="rId3"/>
    <p:sldId id="747" r:id="rId4"/>
    <p:sldId id="748" r:id="rId5"/>
    <p:sldId id="749" r:id="rId6"/>
  </p:sldIdLst>
  <p:sldSz cx="9906000" cy="6858000" type="A4"/>
  <p:notesSz cx="6807200" cy="9939338"/>
  <p:defaultTextStyle>
    <a:defPPr>
      <a:defRPr lang="ja-JP"/>
    </a:defPPr>
    <a:lvl1pPr algn="l" rtl="0" fontAlgn="base" hangingPunct="0">
      <a:lnSpc>
        <a:spcPct val="80000"/>
      </a:lnSpc>
      <a:spcBef>
        <a:spcPct val="20000"/>
      </a:spcBef>
      <a:spcAft>
        <a:spcPct val="30000"/>
      </a:spcAft>
      <a:buClr>
        <a:srgbClr val="006600"/>
      </a:buClr>
      <a:buFont typeface="Wingdings" pitchFamily="2" charset="2"/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fontAlgn="base" hangingPunct="0">
      <a:lnSpc>
        <a:spcPct val="80000"/>
      </a:lnSpc>
      <a:spcBef>
        <a:spcPct val="20000"/>
      </a:spcBef>
      <a:spcAft>
        <a:spcPct val="30000"/>
      </a:spcAft>
      <a:buClr>
        <a:srgbClr val="006600"/>
      </a:buClr>
      <a:buFont typeface="Wingdings" pitchFamily="2" charset="2"/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fontAlgn="base" hangingPunct="0">
      <a:lnSpc>
        <a:spcPct val="80000"/>
      </a:lnSpc>
      <a:spcBef>
        <a:spcPct val="20000"/>
      </a:spcBef>
      <a:spcAft>
        <a:spcPct val="30000"/>
      </a:spcAft>
      <a:buClr>
        <a:srgbClr val="006600"/>
      </a:buClr>
      <a:buFont typeface="Wingdings" pitchFamily="2" charset="2"/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fontAlgn="base" hangingPunct="0">
      <a:lnSpc>
        <a:spcPct val="80000"/>
      </a:lnSpc>
      <a:spcBef>
        <a:spcPct val="20000"/>
      </a:spcBef>
      <a:spcAft>
        <a:spcPct val="30000"/>
      </a:spcAft>
      <a:buClr>
        <a:srgbClr val="006600"/>
      </a:buClr>
      <a:buFont typeface="Wingdings" pitchFamily="2" charset="2"/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fontAlgn="base" hangingPunct="0">
      <a:lnSpc>
        <a:spcPct val="80000"/>
      </a:lnSpc>
      <a:spcBef>
        <a:spcPct val="20000"/>
      </a:spcBef>
      <a:spcAft>
        <a:spcPct val="30000"/>
      </a:spcAft>
      <a:buClr>
        <a:srgbClr val="006600"/>
      </a:buClr>
      <a:buFont typeface="Wingdings" pitchFamily="2" charset="2"/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2208">
          <p15:clr>
            <a:srgbClr val="A4A3A4"/>
          </p15:clr>
        </p15:guide>
        <p15:guide id="4" orient="horz" pos="845">
          <p15:clr>
            <a:srgbClr val="A4A3A4"/>
          </p15:clr>
        </p15:guide>
        <p15:guide id="5" orient="horz" pos="1434">
          <p15:clr>
            <a:srgbClr val="A4A3A4"/>
          </p15:clr>
        </p15:guide>
        <p15:guide id="6" pos="6114">
          <p15:clr>
            <a:srgbClr val="A4A3A4"/>
          </p15:clr>
        </p15:guide>
        <p15:guide id="7" pos="288">
          <p15:clr>
            <a:srgbClr val="A4A3A4"/>
          </p15:clr>
        </p15:guide>
        <p15:guide id="8" pos="4889">
          <p15:clr>
            <a:srgbClr val="A4A3A4"/>
          </p15:clr>
        </p15:guide>
        <p15:guide id="9" pos="489">
          <p15:clr>
            <a:srgbClr val="A4A3A4"/>
          </p15:clr>
        </p15:guide>
        <p15:guide id="10" pos="15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66FF"/>
    <a:srgbClr val="FFCCFF"/>
    <a:srgbClr val="339933"/>
    <a:srgbClr val="CC99FF"/>
    <a:srgbClr val="9966FF"/>
    <a:srgbClr val="FF99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0" autoAdjust="0"/>
    <p:restoredTop sz="87673" autoAdjust="0"/>
  </p:normalViewPr>
  <p:slideViewPr>
    <p:cSldViewPr snapToGrid="0">
      <p:cViewPr varScale="1">
        <p:scale>
          <a:sx n="80" d="100"/>
          <a:sy n="80" d="100"/>
        </p:scale>
        <p:origin x="76" y="532"/>
      </p:cViewPr>
      <p:guideLst>
        <p:guide orient="horz" pos="4156"/>
        <p:guide orient="horz" pos="436"/>
        <p:guide orient="horz" pos="2208"/>
        <p:guide orient="horz" pos="845"/>
        <p:guide orient="horz" pos="1434"/>
        <p:guide pos="6114"/>
        <p:guide pos="288"/>
        <p:guide pos="4889"/>
        <p:guide pos="489"/>
        <p:guide pos="1532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79253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1" tIns="45947" rIns="91891" bIns="45947" numCol="1" anchor="t" anchorCtr="0" compatLnSpc="1">
            <a:prstTxWarp prst="textNoShape">
              <a:avLst/>
            </a:prstTxWarp>
          </a:bodyPr>
          <a:lstStyle>
            <a:lvl1pPr defTabSz="92032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4744" y="1"/>
            <a:ext cx="2979253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1" tIns="45947" rIns="91891" bIns="45947" numCol="1" anchor="t" anchorCtr="0" compatLnSpc="1">
            <a:prstTxWarp prst="textNoShape">
              <a:avLst/>
            </a:prstTxWarp>
          </a:bodyPr>
          <a:lstStyle>
            <a:lvl1pPr algn="r" defTabSz="92032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51566"/>
            <a:ext cx="2979253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1" tIns="45947" rIns="91891" bIns="45947" numCol="1" anchor="b" anchorCtr="0" compatLnSpc="1">
            <a:prstTxWarp prst="textNoShape">
              <a:avLst/>
            </a:prstTxWarp>
          </a:bodyPr>
          <a:lstStyle>
            <a:lvl1pPr defTabSz="92032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4744" y="9451566"/>
            <a:ext cx="2979253" cy="4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1" tIns="45947" rIns="91891" bIns="45947" numCol="1" anchor="b" anchorCtr="0" compatLnSpc="1">
            <a:prstTxWarp prst="textNoShape">
              <a:avLst/>
            </a:prstTxWarp>
          </a:bodyPr>
          <a:lstStyle>
            <a:lvl1pPr algn="r" defTabSz="92032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E338953-2B73-42C8-BF9E-DE6F2811D8C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752211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71231" cy="53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7" tIns="45674" rIns="91347" bIns="45674" numCol="1" anchor="t" anchorCtr="0" compatLnSpc="1">
            <a:prstTxWarp prst="textNoShape">
              <a:avLst/>
            </a:prstTxWarp>
          </a:bodyPr>
          <a:lstStyle>
            <a:lvl1pPr defTabSz="913918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314" y="4"/>
            <a:ext cx="2895827" cy="53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7" tIns="45674" rIns="91347" bIns="45674" numCol="1" anchor="t" anchorCtr="0" compatLnSpc="1">
            <a:prstTxWarp prst="textNoShape">
              <a:avLst/>
            </a:prstTxWarp>
          </a:bodyPr>
          <a:lstStyle>
            <a:lvl1pPr algn="r" defTabSz="913918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3263" y="762000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74" y="4724185"/>
            <a:ext cx="4954191" cy="4495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7" tIns="45674" rIns="91347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8376"/>
            <a:ext cx="2971231" cy="45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7" tIns="45674" rIns="91347" bIns="45674" numCol="1" anchor="b" anchorCtr="0" compatLnSpc="1">
            <a:prstTxWarp prst="textNoShape">
              <a:avLst/>
            </a:prstTxWarp>
          </a:bodyPr>
          <a:lstStyle>
            <a:lvl1pPr defTabSz="913918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314" y="9448376"/>
            <a:ext cx="2895827" cy="45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47" tIns="45674" rIns="91347" bIns="45674" numCol="1" anchor="b" anchorCtr="0" compatLnSpc="1">
            <a:prstTxWarp prst="textNoShape">
              <a:avLst/>
            </a:prstTxWarp>
          </a:bodyPr>
          <a:lstStyle>
            <a:lvl1pPr algn="r" defTabSz="913918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031F6DA-63F8-4541-BC8A-4EE96C69B0A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897767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1F6DA-63F8-4541-BC8A-4EE96C69B0AD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7580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03263" y="4724185"/>
            <a:ext cx="5391150" cy="449549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1F6DA-63F8-4541-BC8A-4EE96C69B0AD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5695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03264" y="4724185"/>
            <a:ext cx="5391150" cy="449549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1F6DA-63F8-4541-BC8A-4EE96C69B0AD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0856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1F6DA-63F8-4541-BC8A-4EE96C69B0AD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21335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03264" y="4724185"/>
            <a:ext cx="5165401" cy="449549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31F6DA-63F8-4541-BC8A-4EE96C69B0AD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97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CA1E-CC15-4C80-8F9D-1980A0BBBCAC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77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8A99-FB80-48CF-894E-3BDC1567422F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77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B00C-30B0-4BCD-883E-2CF91E7A8719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59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20E7-01C0-4835-8012-44C892D0E7DE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29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63F53-FA06-4215-BB89-743938C9982A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42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53E-18AB-4B75-997F-F84D6F01E06B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64E-08C1-46AD-9583-ED722007F8F7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9070-4B8B-4A07-BB72-C93338A1973A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1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BECF-0209-4B22-A08C-862894064600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5DEC-F156-44B0-8A6F-F6D8D9982EE7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5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1638-7A4E-4B79-87C7-69415E37EB03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04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461D2-F83A-449A-A35E-382110EA3699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0F646-AE69-4BEA-A230-76FE68B8E7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3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92505" y="154004"/>
            <a:ext cx="9596388" cy="6202348"/>
          </a:xfrm>
          <a:prstGeom prst="rect">
            <a:avLst/>
          </a:prstGeom>
          <a:gradFill flip="none" rotWithShape="1">
            <a:gsLst>
              <a:gs pos="0">
                <a:srgbClr val="008000"/>
              </a:gs>
              <a:gs pos="77000">
                <a:srgbClr val="008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609" y="838934"/>
            <a:ext cx="906617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奨学金継続願」支出における</a:t>
            </a:r>
            <a:endParaRPr kumimoji="1" lang="en-US" altLang="ja-JP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学生寮の寮費の書き方</a:t>
            </a:r>
            <a:endParaRPr kumimoji="1" lang="en-US" altLang="ja-JP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 象</a:t>
            </a:r>
            <a:r>
              <a:rPr lang="en-US" altLang="ja-JP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r>
              <a:rPr kumimoji="1" lang="en-US" altLang="ja-JP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</a:t>
            </a:r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月から</a:t>
            </a:r>
            <a:r>
              <a:rPr kumimoji="1" lang="en-US" altLang="ja-JP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月までの間に寮生だった方。</a:t>
            </a:r>
            <a:endParaRPr kumimoji="1" lang="en-US" altLang="ja-JP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ドミトリー生、香美寮生、</a:t>
            </a:r>
            <a:endParaRPr kumimoji="1" lang="en-US" altLang="ja-JP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楠目寮生、</a:t>
            </a:r>
            <a:r>
              <a:rPr kumimoji="1" lang="ja-JP" altLang="en-US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たかそね</a:t>
            </a:r>
            <a:r>
              <a:rPr kumimoji="1"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寮生</a:t>
            </a:r>
            <a:endParaRPr kumimoji="1" lang="en-US" altLang="ja-JP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421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5124" y="1832001"/>
            <a:ext cx="9625263" cy="8713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339933"/>
            </a:solidFill>
          </a:ln>
        </p:spPr>
        <p:txBody>
          <a:bodyPr wrap="square" lIns="104306" tIns="52153" rIns="104306" bIns="5215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家賃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は、上記の期間中の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賃料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入寮費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寮費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共益費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総額。つまり、寮費は家賃に含まれます。</a:t>
            </a:r>
            <a:r>
              <a:rPr lang="en-US" altLang="ja-JP" sz="1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敷金</a:t>
            </a:r>
            <a:r>
              <a:rPr lang="ja-JP" altLang="en-US" sz="18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礼金については、６）その他</a:t>
            </a:r>
            <a:r>
              <a:rPr lang="ja-JP" altLang="en-US" sz="18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含めましょう。</a:t>
            </a:r>
            <a:endParaRPr lang="ja-JP" altLang="en-US" sz="18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124" y="900433"/>
            <a:ext cx="9625263" cy="741859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 lIns="94605" tIns="47302" rIns="94605" bIns="47302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■１年生　　　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ヶ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月間）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の支出</a:t>
            </a:r>
            <a:endParaRPr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■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年生以上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ヶ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月間）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の支出</a:t>
            </a:r>
            <a:endParaRPr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1215957" y="218010"/>
            <a:ext cx="6916365" cy="4528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94605" tIns="47302" rIns="94605" bIns="47302">
            <a:spAutoFit/>
          </a:bodyPr>
          <a:lstStyle/>
          <a:p>
            <a:r>
              <a:rPr lang="ja-JP" altLang="en-US" sz="2902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本人の</a:t>
            </a:r>
            <a:r>
              <a:rPr lang="ja-JP" altLang="en-US" sz="2902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支出</a:t>
            </a:r>
            <a:r>
              <a:rPr lang="ja-JP" altLang="en-US" sz="2902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の申告の注意事項おさらい</a:t>
            </a:r>
            <a:endParaRPr lang="en-US" altLang="ja-JP" sz="2902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5124" y="4127402"/>
            <a:ext cx="9625263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ドミトリーに入寮の場合、ミールカード代を除いた家賃部分は年額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円（入寮費込み）です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年生と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年生では、以下のとおりとなります。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年生は在寮期間は８か月分で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26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年生は在寮期間は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退寮後８か月分の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アパート賃料（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月の家賃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８）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623135"/>
            <a:ext cx="87465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ドミトリー生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月までドミトリー生であった方を含む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71984" y="2893704"/>
            <a:ext cx="6731541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学生寮別寮費と食費について</a:t>
            </a:r>
            <a:endParaRPr kumimoji="1" lang="ja-JP" altLang="en-US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224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10246" y="145169"/>
            <a:ext cx="759863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楠目寮生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の家賃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4852" y="502937"/>
            <a:ext cx="9625263" cy="12772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楠目寮に入寮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の場合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、家賃は年額</a:t>
            </a: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万円（入寮費込み）です。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年生は在寮期間は８か月分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で１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円（申告期間は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月入学時から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月まで）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年生は在寮期間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は１２か月分で２４万円（申告期間　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１１月まで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年間）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10246" y="2023598"/>
            <a:ext cx="759863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香美寮生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の家賃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4852" y="2367323"/>
            <a:ext cx="9625263" cy="3431709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香美寮に入寮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の場合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、家賃は４人シェアルームで</a:t>
            </a: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万円（入寮費込み）、８人シェアルームで年額</a:t>
            </a: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（入寮費込み）です。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年生は在寮期間は８か月分（申告期間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月入学時から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月まで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４人シェアルーム：１８万円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８人シェアルーム：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年生以上は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在寮期間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は１２か月分（申告期間　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１１月まで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年間）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４人シェアルーム：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８人シェアルーム：２５万円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180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307" y="185071"/>
            <a:ext cx="759863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たかそね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寮生</a:t>
            </a: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の家賃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0737" y="622724"/>
            <a:ext cx="9213459" cy="38625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 err="1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寮に入寮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の場合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、家賃は年額</a:t>
            </a:r>
            <a:r>
              <a:rPr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万円（入寮費込み）です。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①２年生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は在寮期間は８か月分（申告期間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月入学時から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月まで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入寮前がアパートの場合：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円（８か月分）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アパートの月額賃料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４か月分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入寮前がドミトリーの場合：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+ 130,000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円（ドミ４か月分賃料）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入寮前が楠目寮の場合：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150,000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+ 80,000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円（楠目寮４か月分賃料）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入寮前が香美寮（４人シェア）の場合：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150,000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+ 90,000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円（香美寮４か月分）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たかそね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入寮前が香美寮（８人シェア）の場合：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150,000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+ 80,000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円（香美寮４か月分）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年生以上は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在寮期間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は１２か月分（申告期間　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１１月まで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年間）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年額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万円（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868" y="4609041"/>
            <a:ext cx="3412382" cy="20155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1405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F646-AE69-4BEA-A230-76FE68B8E73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377" y="580079"/>
            <a:ext cx="9625263" cy="22905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339933"/>
            </a:solidFill>
          </a:ln>
        </p:spPr>
        <p:txBody>
          <a:bodyPr wrap="square" lIns="104306" tIns="52153" rIns="104306" bIns="52153" rtlCol="0">
            <a:spAutoFit/>
          </a:bodyPr>
          <a:lstStyle/>
          <a:p>
            <a:pPr marL="539750" indent="-539750">
              <a:lnSpc>
                <a:spcPct val="150000"/>
              </a:lnSpc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食費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・・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・場合により以下のように考えてください。</a:t>
            </a:r>
            <a:r>
              <a:rPr lang="en-US" altLang="ja-JP" sz="1800" b="1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b="1" dirty="0" smtClean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親が払ってもあなたの支出です。</a:t>
            </a:r>
            <a:endParaRPr lang="en-US" altLang="ja-JP" sz="1800" b="1" dirty="0" smtClean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①　自宅生　外食費用（学食含む）</a:t>
            </a: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②　寮生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なら学食の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ミールカードの</a:t>
            </a:r>
            <a:r>
              <a:rPr lang="ja-JP" altLang="en-US" sz="1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費用とそれ以外で外食等をした金額</a:t>
            </a: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③　アパート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に住んで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いる学生　　自炊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の費用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、外食費用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3659" y="120461"/>
            <a:ext cx="89595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ドミトリー生・楠目寮生はミールカードがあります。食費に入れましょう。</a:t>
            </a:r>
            <a:endParaRPr lang="ja-JP" altLang="en-US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4376" y="3451300"/>
            <a:ext cx="9625263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539750" indent="-539750">
              <a:lnSpc>
                <a:spcPct val="150000"/>
              </a:lnSpc>
            </a:pP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ドミトリー寮生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の場合、ミールカードの年額は１７万円です。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①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年生・・・（１７万円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÷1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 8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= 110,000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②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年生・・・（１７万円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÷1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×4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=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６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0,000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 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退寮後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か月の自炊や外食の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費用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69973" y="3122994"/>
            <a:ext cx="87465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ドミトリー生の食費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69973" y="4960995"/>
            <a:ext cx="87465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楠目寮生の食費</a:t>
            </a:r>
            <a:r>
              <a:rPr kumimoji="1"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4376" y="5274927"/>
            <a:ext cx="9625263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539750" indent="-539750">
              <a:lnSpc>
                <a:spcPct val="150000"/>
              </a:lnSpc>
            </a:pP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楠目寮生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の場合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、朝食のみが付いていて、年額は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45,000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円です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①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年生・・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3,750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円（月額）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×8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= 30,000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 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+ 8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か月分の外食費（学食含む）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539750" indent="-539750">
              <a:lnSpc>
                <a:spcPct val="150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②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年生・・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3,750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×12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=45,000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+12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か月分の外食費（学食含む）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2120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50404</TotalTime>
  <Words>869</Words>
  <Application>Microsoft Office PowerPoint</Application>
  <PresentationFormat>A4 210 x 297 mm</PresentationFormat>
  <Paragraphs>62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HG丸ｺﾞｼｯｸM-PRO</vt:lpstr>
      <vt:lpstr>ＭＳ Ｐゴシック</vt:lpstr>
      <vt:lpstr>ＭＳ Ｐ明朝</vt:lpstr>
      <vt:lpstr>メイリオ</vt:lpstr>
      <vt:lpstr>Arial</vt:lpstr>
      <vt:lpstr>Calibri</vt:lpstr>
      <vt:lpstr>Calibri Light</vt:lpstr>
      <vt:lpstr>Times New Roman</vt:lpstr>
      <vt:lpstr>Wingdings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日本学生支援機構説明会資料</dc:title>
  <dc:creator>JASSO</dc:creator>
  <cp:lastModifiedBy>五藤 君恵</cp:lastModifiedBy>
  <cp:revision>2498</cp:revision>
  <cp:lastPrinted>2022-01-21T02:51:29Z</cp:lastPrinted>
  <dcterms:created xsi:type="dcterms:W3CDTF">2001-11-05T01:19:45Z</dcterms:created>
  <dcterms:modified xsi:type="dcterms:W3CDTF">2022-08-25T01:51:20Z</dcterms:modified>
</cp:coreProperties>
</file>