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459" r:id="rId1"/>
  </p:sldMasterIdLst>
  <p:notesMasterIdLst>
    <p:notesMasterId r:id="rId7"/>
  </p:notesMasterIdLst>
  <p:handoutMasterIdLst>
    <p:handoutMasterId r:id="rId8"/>
  </p:handoutMasterIdLst>
  <p:sldIdLst>
    <p:sldId id="755" r:id="rId2"/>
    <p:sldId id="756" r:id="rId3"/>
    <p:sldId id="759" r:id="rId4"/>
    <p:sldId id="760" r:id="rId5"/>
    <p:sldId id="761" r:id="rId6"/>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p15:clr>
            <a:srgbClr val="A4A3A4"/>
          </p15:clr>
        </p15:guide>
        <p15:guide id="2" orient="horz" pos="436">
          <p15:clr>
            <a:srgbClr val="A4A3A4"/>
          </p15:clr>
        </p15:guide>
        <p15:guide id="3" orient="horz" pos="2208">
          <p15:clr>
            <a:srgbClr val="A4A3A4"/>
          </p15:clr>
        </p15:guide>
        <p15:guide id="4" orient="horz" pos="845">
          <p15:clr>
            <a:srgbClr val="A4A3A4"/>
          </p15:clr>
        </p15:guide>
        <p15:guide id="5" orient="horz" pos="1434">
          <p15:clr>
            <a:srgbClr val="A4A3A4"/>
          </p15:clr>
        </p15:guide>
        <p15:guide id="6" pos="6114">
          <p15:clr>
            <a:srgbClr val="A4A3A4"/>
          </p15:clr>
        </p15:guide>
        <p15:guide id="7" pos="288">
          <p15:clr>
            <a:srgbClr val="A4A3A4"/>
          </p15:clr>
        </p15:guide>
        <p15:guide id="8" pos="4889">
          <p15:clr>
            <a:srgbClr val="A4A3A4"/>
          </p15:clr>
        </p15:guide>
        <p15:guide id="9" pos="489">
          <p15:clr>
            <a:srgbClr val="A4A3A4"/>
          </p15:clr>
        </p15:guide>
        <p15:guide id="10" pos="1532">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酒井 和代" initials="酒井" lastIdx="1" clrIdx="0">
    <p:extLst>
      <p:ext uri="{19B8F6BF-5375-455C-9EA6-DF929625EA0E}">
        <p15:presenceInfo xmlns:p15="http://schemas.microsoft.com/office/powerpoint/2012/main" userId="酒井 和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8000"/>
    <a:srgbClr val="0000FF"/>
    <a:srgbClr val="FF66FF"/>
    <a:srgbClr val="FFCCFF"/>
    <a:srgbClr val="CC99FF"/>
    <a:srgbClr val="9966FF"/>
    <a:srgbClr val="FF99FF"/>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87673" autoAdjust="0"/>
  </p:normalViewPr>
  <p:slideViewPr>
    <p:cSldViewPr snapToGrid="0">
      <p:cViewPr varScale="1">
        <p:scale>
          <a:sx n="116" d="100"/>
          <a:sy n="116" d="100"/>
        </p:scale>
        <p:origin x="76" y="224"/>
      </p:cViewPr>
      <p:guideLst>
        <p:guide orient="horz" pos="4156"/>
        <p:guide orient="horz" pos="436"/>
        <p:guide orient="horz" pos="2208"/>
        <p:guide orient="horz" pos="845"/>
        <p:guide orient="horz" pos="1434"/>
        <p:guide pos="6114"/>
        <p:guide pos="288"/>
        <p:guide pos="4889"/>
        <p:guide pos="489"/>
        <p:guide pos="1532"/>
      </p:guideLst>
    </p:cSldViewPr>
  </p:slideViewPr>
  <p:outlineViewPr>
    <p:cViewPr>
      <p:scale>
        <a:sx n="66" d="100"/>
        <a:sy n="66"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79" d="100"/>
          <a:sy n="79" d="100"/>
        </p:scale>
        <p:origin x="3954" y="9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5" y="0"/>
            <a:ext cx="2979253" cy="46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1" rIns="91899" bIns="45951" numCol="1" anchor="t" anchorCtr="0" compatLnSpc="1">
            <a:prstTxWarp prst="textNoShape">
              <a:avLst/>
            </a:prstTxWarp>
          </a:bodyPr>
          <a:lstStyle>
            <a:lvl1pPr defTabSz="920400" hangingPunct="1">
              <a:lnSpc>
                <a:spcPct val="100000"/>
              </a:lnSpc>
              <a:spcBef>
                <a:spcPct val="0"/>
              </a:spcBef>
              <a:spcAft>
                <a:spcPct val="0"/>
              </a:spcAft>
              <a:buClrTx/>
              <a:buFontTx/>
              <a:buNone/>
              <a:defRPr sz="1200">
                <a:latin typeface="Times New Roman" pitchFamily="18" charset="0"/>
              </a:defRPr>
            </a:lvl1pPr>
          </a:lstStyle>
          <a:p>
            <a:pPr>
              <a:defRPr/>
            </a:pPr>
            <a:endParaRPr lang="en-US" altLang="ja-JP" dirty="0"/>
          </a:p>
        </p:txBody>
      </p:sp>
      <p:sp>
        <p:nvSpPr>
          <p:cNvPr id="45059" name="Rectangle 3"/>
          <p:cNvSpPr>
            <a:spLocks noGrp="1" noChangeArrowheads="1"/>
          </p:cNvSpPr>
          <p:nvPr>
            <p:ph type="dt" sz="quarter" idx="1"/>
          </p:nvPr>
        </p:nvSpPr>
        <p:spPr bwMode="auto">
          <a:xfrm>
            <a:off x="3824743" y="0"/>
            <a:ext cx="2979253" cy="46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1" rIns="91899" bIns="45951" numCol="1" anchor="t" anchorCtr="0" compatLnSpc="1">
            <a:prstTxWarp prst="textNoShape">
              <a:avLst/>
            </a:prstTxWarp>
          </a:bodyPr>
          <a:lstStyle>
            <a:lvl1pPr algn="r" defTabSz="920400" hangingPunct="1">
              <a:lnSpc>
                <a:spcPct val="100000"/>
              </a:lnSpc>
              <a:spcBef>
                <a:spcPct val="0"/>
              </a:spcBef>
              <a:spcAft>
                <a:spcPct val="0"/>
              </a:spcAft>
              <a:buClrTx/>
              <a:buFontTx/>
              <a:buNone/>
              <a:defRPr sz="1200">
                <a:latin typeface="Times New Roman" pitchFamily="18" charset="0"/>
              </a:defRPr>
            </a:lvl1pPr>
          </a:lstStyle>
          <a:p>
            <a:pPr>
              <a:defRPr/>
            </a:pPr>
            <a:endParaRPr lang="en-US" altLang="ja-JP" dirty="0"/>
          </a:p>
        </p:txBody>
      </p:sp>
      <p:sp>
        <p:nvSpPr>
          <p:cNvPr id="45060" name="Rectangle 4"/>
          <p:cNvSpPr>
            <a:spLocks noGrp="1" noChangeArrowheads="1"/>
          </p:cNvSpPr>
          <p:nvPr>
            <p:ph type="ftr" sz="quarter" idx="2"/>
          </p:nvPr>
        </p:nvSpPr>
        <p:spPr bwMode="auto">
          <a:xfrm>
            <a:off x="5" y="9451566"/>
            <a:ext cx="2979253" cy="46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1" rIns="91899" bIns="45951" numCol="1" anchor="b" anchorCtr="0" compatLnSpc="1">
            <a:prstTxWarp prst="textNoShape">
              <a:avLst/>
            </a:prstTxWarp>
          </a:bodyPr>
          <a:lstStyle>
            <a:lvl1pPr defTabSz="920400" hangingPunct="1">
              <a:lnSpc>
                <a:spcPct val="100000"/>
              </a:lnSpc>
              <a:spcBef>
                <a:spcPct val="0"/>
              </a:spcBef>
              <a:spcAft>
                <a:spcPct val="0"/>
              </a:spcAft>
              <a:buClrTx/>
              <a:buFontTx/>
              <a:buNone/>
              <a:defRPr sz="1200">
                <a:latin typeface="Times New Roman" pitchFamily="18" charset="0"/>
              </a:defRPr>
            </a:lvl1pPr>
          </a:lstStyle>
          <a:p>
            <a:pPr>
              <a:defRPr/>
            </a:pPr>
            <a:endParaRPr lang="en-US" altLang="ja-JP" dirty="0"/>
          </a:p>
        </p:txBody>
      </p:sp>
      <p:sp>
        <p:nvSpPr>
          <p:cNvPr id="45061" name="Rectangle 5"/>
          <p:cNvSpPr>
            <a:spLocks noGrp="1" noChangeArrowheads="1"/>
          </p:cNvSpPr>
          <p:nvPr>
            <p:ph type="sldNum" sz="quarter" idx="3"/>
          </p:nvPr>
        </p:nvSpPr>
        <p:spPr bwMode="auto">
          <a:xfrm>
            <a:off x="3824743" y="9451566"/>
            <a:ext cx="2979253" cy="46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1" rIns="91899" bIns="45951" numCol="1" anchor="b" anchorCtr="0" compatLnSpc="1">
            <a:prstTxWarp prst="textNoShape">
              <a:avLst/>
            </a:prstTxWarp>
          </a:bodyPr>
          <a:lstStyle>
            <a:lvl1pPr algn="r" defTabSz="920400" hangingPunct="1">
              <a:lnSpc>
                <a:spcPct val="100000"/>
              </a:lnSpc>
              <a:spcBef>
                <a:spcPct val="0"/>
              </a:spcBef>
              <a:spcAft>
                <a:spcPct val="0"/>
              </a:spcAft>
              <a:buClrTx/>
              <a:buFontTx/>
              <a:buNone/>
              <a:defRPr sz="1200">
                <a:latin typeface="Times New Roman" pitchFamily="18" charset="0"/>
              </a:defRPr>
            </a:lvl1pPr>
          </a:lstStyle>
          <a:p>
            <a:pPr>
              <a:defRPr/>
            </a:pPr>
            <a:fld id="{9E338953-2B73-42C8-BF9E-DE6F2811D8C7}" type="slidenum">
              <a:rPr lang="en-US" altLang="ja-JP"/>
              <a:pPr>
                <a:defRPr/>
              </a:pPr>
              <a:t>‹#›</a:t>
            </a:fld>
            <a:endParaRPr lang="en-US" altLang="ja-JP" dirty="0"/>
          </a:p>
        </p:txBody>
      </p:sp>
    </p:spTree>
    <p:extLst>
      <p:ext uri="{BB962C8B-B14F-4D97-AF65-F5344CB8AC3E}">
        <p14:creationId xmlns:p14="http://schemas.microsoft.com/office/powerpoint/2010/main" val="36752211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1" y="3"/>
            <a:ext cx="2971231" cy="53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lvl1pPr defTabSz="913997" hangingPunct="1">
              <a:lnSpc>
                <a:spcPct val="100000"/>
              </a:lnSpc>
              <a:spcBef>
                <a:spcPct val="0"/>
              </a:spcBef>
              <a:spcAft>
                <a:spcPct val="0"/>
              </a:spcAft>
              <a:buClrTx/>
              <a:buFontTx/>
              <a:buNone/>
              <a:defRPr sz="1200">
                <a:solidFill>
                  <a:schemeClr val="bg1"/>
                </a:solidFill>
                <a:latin typeface="Times New Roman" pitchFamily="18" charset="0"/>
              </a:defRPr>
            </a:lvl1pPr>
          </a:lstStyle>
          <a:p>
            <a:pPr>
              <a:defRPr/>
            </a:pPr>
            <a:endParaRPr lang="en-US" altLang="ja-JP" dirty="0"/>
          </a:p>
        </p:txBody>
      </p:sp>
      <p:sp>
        <p:nvSpPr>
          <p:cNvPr id="178179" name="Rectangle 3"/>
          <p:cNvSpPr>
            <a:spLocks noGrp="1" noChangeArrowheads="1"/>
          </p:cNvSpPr>
          <p:nvPr>
            <p:ph type="dt" idx="1"/>
          </p:nvPr>
        </p:nvSpPr>
        <p:spPr bwMode="auto">
          <a:xfrm>
            <a:off x="3887314" y="3"/>
            <a:ext cx="2895827" cy="53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lvl1pPr algn="r" defTabSz="913997" hangingPunct="1">
              <a:lnSpc>
                <a:spcPct val="100000"/>
              </a:lnSpc>
              <a:spcBef>
                <a:spcPct val="0"/>
              </a:spcBef>
              <a:spcAft>
                <a:spcPct val="0"/>
              </a:spcAft>
              <a:buClrTx/>
              <a:buFontTx/>
              <a:buNone/>
              <a:defRPr sz="1200">
                <a:solidFill>
                  <a:schemeClr val="bg1"/>
                </a:solidFill>
                <a:latin typeface="Times New Roman" pitchFamily="18" charset="0"/>
              </a:defRPr>
            </a:lvl1pPr>
          </a:lstStyle>
          <a:p>
            <a:pPr>
              <a:defRPr/>
            </a:pPr>
            <a:endParaRPr lang="en-US" altLang="ja-JP" dirty="0"/>
          </a:p>
        </p:txBody>
      </p:sp>
      <p:sp>
        <p:nvSpPr>
          <p:cNvPr id="57348" name="Rectangle 4"/>
          <p:cNvSpPr>
            <a:spLocks noGrp="1" noRot="1" noChangeAspect="1" noChangeArrowheads="1" noTextEdit="1"/>
          </p:cNvSpPr>
          <p:nvPr>
            <p:ph type="sldImg" idx="2"/>
          </p:nvPr>
        </p:nvSpPr>
        <p:spPr bwMode="auto">
          <a:xfrm>
            <a:off x="703263" y="762000"/>
            <a:ext cx="5391150" cy="3733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8181" name="Rectangle 5"/>
          <p:cNvSpPr>
            <a:spLocks noGrp="1" noChangeArrowheads="1"/>
          </p:cNvSpPr>
          <p:nvPr>
            <p:ph type="body" sz="quarter" idx="3"/>
          </p:nvPr>
        </p:nvSpPr>
        <p:spPr bwMode="auto">
          <a:xfrm>
            <a:off x="914473" y="4724184"/>
            <a:ext cx="4954191" cy="449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78182" name="Rectangle 6"/>
          <p:cNvSpPr>
            <a:spLocks noGrp="1" noChangeArrowheads="1"/>
          </p:cNvSpPr>
          <p:nvPr>
            <p:ph type="ftr" sz="quarter" idx="4"/>
          </p:nvPr>
        </p:nvSpPr>
        <p:spPr bwMode="auto">
          <a:xfrm>
            <a:off x="1" y="9448375"/>
            <a:ext cx="2971231" cy="45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b" anchorCtr="0" compatLnSpc="1">
            <a:prstTxWarp prst="textNoShape">
              <a:avLst/>
            </a:prstTxWarp>
          </a:bodyPr>
          <a:lstStyle>
            <a:lvl1pPr defTabSz="913997" hangingPunct="1">
              <a:lnSpc>
                <a:spcPct val="100000"/>
              </a:lnSpc>
              <a:spcBef>
                <a:spcPct val="0"/>
              </a:spcBef>
              <a:spcAft>
                <a:spcPct val="0"/>
              </a:spcAft>
              <a:buClrTx/>
              <a:buFontTx/>
              <a:buNone/>
              <a:defRPr sz="1200">
                <a:solidFill>
                  <a:schemeClr val="bg1"/>
                </a:solidFill>
                <a:latin typeface="Times New Roman" pitchFamily="18" charset="0"/>
              </a:defRPr>
            </a:lvl1pPr>
          </a:lstStyle>
          <a:p>
            <a:pPr>
              <a:defRPr/>
            </a:pPr>
            <a:endParaRPr lang="en-US" altLang="ja-JP" dirty="0"/>
          </a:p>
        </p:txBody>
      </p:sp>
      <p:sp>
        <p:nvSpPr>
          <p:cNvPr id="178183" name="Rectangle 7"/>
          <p:cNvSpPr>
            <a:spLocks noGrp="1" noChangeArrowheads="1"/>
          </p:cNvSpPr>
          <p:nvPr>
            <p:ph type="sldNum" sz="quarter" idx="5"/>
          </p:nvPr>
        </p:nvSpPr>
        <p:spPr bwMode="auto">
          <a:xfrm>
            <a:off x="3887314" y="9448375"/>
            <a:ext cx="2895827" cy="45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b" anchorCtr="0" compatLnSpc="1">
            <a:prstTxWarp prst="textNoShape">
              <a:avLst/>
            </a:prstTxWarp>
          </a:bodyPr>
          <a:lstStyle>
            <a:lvl1pPr algn="r" defTabSz="913997" hangingPunct="1">
              <a:lnSpc>
                <a:spcPct val="100000"/>
              </a:lnSpc>
              <a:spcBef>
                <a:spcPct val="0"/>
              </a:spcBef>
              <a:spcAft>
                <a:spcPct val="0"/>
              </a:spcAft>
              <a:buClrTx/>
              <a:buFontTx/>
              <a:buNone/>
              <a:defRPr sz="1200">
                <a:solidFill>
                  <a:schemeClr val="bg1"/>
                </a:solidFill>
                <a:latin typeface="Times New Roman" pitchFamily="18" charset="0"/>
              </a:defRPr>
            </a:lvl1pPr>
          </a:lstStyle>
          <a:p>
            <a:pPr>
              <a:defRPr/>
            </a:pPr>
            <a:fld id="{D031F6DA-63F8-4541-BC8A-4EE96C69B0AD}" type="slidenum">
              <a:rPr lang="en-US" altLang="ja-JP"/>
              <a:pPr>
                <a:defRPr/>
              </a:pPr>
              <a:t>‹#›</a:t>
            </a:fld>
            <a:endParaRPr lang="en-US" altLang="ja-JP" dirty="0"/>
          </a:p>
        </p:txBody>
      </p:sp>
    </p:spTree>
    <p:extLst>
      <p:ext uri="{BB962C8B-B14F-4D97-AF65-F5344CB8AC3E}">
        <p14:creationId xmlns:p14="http://schemas.microsoft.com/office/powerpoint/2010/main" val="14897767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031F6DA-63F8-4541-BC8A-4EE96C69B0AD}" type="slidenum">
              <a:rPr lang="en-US" altLang="ja-JP" smtClean="0"/>
              <a:pPr>
                <a:defRPr/>
              </a:pPr>
              <a:t>0</a:t>
            </a:fld>
            <a:endParaRPr lang="en-US" altLang="ja-JP" dirty="0"/>
          </a:p>
        </p:txBody>
      </p:sp>
    </p:spTree>
    <p:extLst>
      <p:ext uri="{BB962C8B-B14F-4D97-AF65-F5344CB8AC3E}">
        <p14:creationId xmlns:p14="http://schemas.microsoft.com/office/powerpoint/2010/main" val="217714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3263" y="4724184"/>
            <a:ext cx="5391150" cy="4495492"/>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031F6DA-63F8-4541-BC8A-4EE96C69B0AD}" type="slidenum">
              <a:rPr lang="en-US" altLang="ja-JP" smtClean="0"/>
              <a:pPr>
                <a:defRPr/>
              </a:pPr>
              <a:t>1</a:t>
            </a:fld>
            <a:endParaRPr lang="en-US" altLang="ja-JP" dirty="0"/>
          </a:p>
        </p:txBody>
      </p:sp>
    </p:spTree>
    <p:extLst>
      <p:ext uri="{BB962C8B-B14F-4D97-AF65-F5344CB8AC3E}">
        <p14:creationId xmlns:p14="http://schemas.microsoft.com/office/powerpoint/2010/main" val="1428258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9171" y="-8468"/>
            <a:ext cx="993395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E0CCA1E-CC15-4C80-8F9D-1980A0BBBCAC}" type="datetime1">
              <a:rPr kumimoji="1" lang="ja-JP" altLang="en-US" smtClean="0"/>
              <a:t>2022/11/21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234304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D9461D2-F83A-449A-A35E-382110EA3699}" type="datetime1">
              <a:rPr kumimoji="1" lang="ja-JP" altLang="en-US" smtClean="0"/>
              <a:t>2022/11/21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408729228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D9461D2-F83A-449A-A35E-382110EA3699}" type="datetime1">
              <a:rPr kumimoji="1" lang="ja-JP" altLang="en-US" smtClean="0"/>
              <a:t>2022/11/21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539858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D9461D2-F83A-449A-A35E-382110EA3699}" type="datetime1">
              <a:rPr kumimoji="1" lang="ja-JP" altLang="en-US" smtClean="0"/>
              <a:t>2022/11/21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5360550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D9461D2-F83A-449A-A35E-382110EA3699}" type="datetime1">
              <a:rPr kumimoji="1" lang="ja-JP" altLang="en-US" smtClean="0"/>
              <a:t>2022/11/21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4580692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D9461D2-F83A-449A-A35E-382110EA3699}" type="datetime1">
              <a:rPr kumimoji="1" lang="ja-JP" altLang="en-US" smtClean="0"/>
              <a:t>2022/11/21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41392479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41A8A99-FB80-48CF-894E-3BDC1567422F}" type="datetime1">
              <a:rPr kumimoji="1" lang="ja-JP" altLang="en-US" smtClean="0"/>
              <a:t>2022/11/21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1655512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8BEB00C-30B0-4BCD-883E-2CF91E7A8719}" type="datetime1">
              <a:rPr kumimoji="1" lang="ja-JP" altLang="en-US" smtClean="0"/>
              <a:t>2022/11/21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192311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CDE20E7-01C0-4835-8012-44C892D0E7DE}" type="datetime1">
              <a:rPr kumimoji="1" lang="ja-JP" altLang="en-US" smtClean="0"/>
              <a:t>2022/11/21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3644697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7763F53-FA06-4215-BB89-743938C9982A}" type="datetime1">
              <a:rPr kumimoji="1" lang="ja-JP" altLang="en-US" smtClean="0"/>
              <a:t>2022/11/21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335606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D9461D2-F83A-449A-A35E-382110EA3699}" type="datetime1">
              <a:rPr kumimoji="1" lang="ja-JP" altLang="en-US" smtClean="0"/>
              <a:t>2022/11/21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131145697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D3EC64E-08C1-46AD-9583-ED722007F8F7}" type="datetime1">
              <a:rPr kumimoji="1" lang="ja-JP" altLang="en-US" smtClean="0"/>
              <a:t>2022/11/21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280717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D639070-4B8B-4A07-BB72-C93338A1973A}" type="datetime1">
              <a:rPr kumimoji="1" lang="ja-JP" altLang="en-US" smtClean="0"/>
              <a:t>2022/11/21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297220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6BECF-0209-4B22-A08C-862894064600}" type="datetime1">
              <a:rPr kumimoji="1" lang="ja-JP" altLang="en-US" smtClean="0"/>
              <a:t>2022/11/21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3401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3CC5DEC-F156-44B0-8A6F-F6D8D9982EE7}" type="datetime1">
              <a:rPr kumimoji="1" lang="ja-JP" altLang="en-US" smtClean="0"/>
              <a:t>2022/11/21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422464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D9461D2-F83A-449A-A35E-382110EA3699}" type="datetime1">
              <a:rPr kumimoji="1" lang="ja-JP" altLang="en-US" smtClean="0"/>
              <a:t>2022/11/21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113990776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395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9461D2-F83A-449A-A35E-382110EA3699}" type="datetime1">
              <a:rPr kumimoji="1" lang="ja-JP" altLang="en-US" smtClean="0"/>
              <a:t>2022/11/21</a:t>
            </a:fld>
            <a:endParaRPr kumimoji="1" lang="ja-JP" altLang="en-US"/>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1928644365"/>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 id="2147484471" r:id="rId12"/>
    <p:sldLayoutId id="2147484472" r:id="rId13"/>
    <p:sldLayoutId id="2147484473" r:id="rId14"/>
    <p:sldLayoutId id="2147484474" r:id="rId15"/>
    <p:sldLayoutId id="2147484475"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945716" y="514692"/>
            <a:ext cx="6475955" cy="1555028"/>
          </a:xfrm>
          <a:ln>
            <a:noFill/>
          </a:ln>
        </p:spPr>
        <p:txBody>
          <a:bodyPr/>
          <a:lstStyle/>
          <a:p>
            <a:r>
              <a:rPr kumimoji="1" lang="ja-JP" altLang="en-US"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収入と支出の考え方</a:t>
            </a:r>
            <a:endParaRPr kumimoji="1" lang="ja-JP" alt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スライド番号プレースホルダー 1"/>
          <p:cNvSpPr>
            <a:spLocks noGrp="1"/>
          </p:cNvSpPr>
          <p:nvPr>
            <p:ph type="sldNum" sz="quarter" idx="12"/>
          </p:nvPr>
        </p:nvSpPr>
        <p:spPr/>
        <p:txBody>
          <a:bodyPr/>
          <a:lstStyle/>
          <a:p>
            <a:fld id="{7DC0F646-AE69-4BEA-A230-76FE68B8E733}" type="slidenum">
              <a:rPr kumimoji="1" lang="ja-JP" altLang="en-US" smtClean="0"/>
              <a:t>0</a:t>
            </a:fld>
            <a:endParaRPr kumimoji="1" lang="ja-JP" altLang="en-US"/>
          </a:p>
        </p:txBody>
      </p:sp>
      <p:sp>
        <p:nvSpPr>
          <p:cNvPr id="4" name="正方形/長方形 3"/>
          <p:cNvSpPr/>
          <p:nvPr/>
        </p:nvSpPr>
        <p:spPr>
          <a:xfrm>
            <a:off x="1708340" y="4672502"/>
            <a:ext cx="6198209" cy="1368862"/>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dirty="0" smtClean="0">
                <a:solidFill>
                  <a:srgbClr val="FF0000"/>
                </a:solidFill>
              </a:rPr>
              <a:t>収入と支出の差が学士</a:t>
            </a:r>
            <a:r>
              <a:rPr kumimoji="1" lang="en-US" altLang="ja-JP" dirty="0" smtClean="0">
                <a:solidFill>
                  <a:srgbClr val="FF0000"/>
                </a:solidFill>
              </a:rPr>
              <a:t>36</a:t>
            </a:r>
            <a:r>
              <a:rPr kumimoji="1" lang="ja-JP" altLang="en-US" dirty="0" smtClean="0">
                <a:solidFill>
                  <a:srgbClr val="FF0000"/>
                </a:solidFill>
              </a:rPr>
              <a:t>万・修士・博士</a:t>
            </a:r>
            <a:r>
              <a:rPr kumimoji="1" lang="en-US" altLang="ja-JP" dirty="0" smtClean="0">
                <a:solidFill>
                  <a:srgbClr val="FF0000"/>
                </a:solidFill>
              </a:rPr>
              <a:t>45</a:t>
            </a:r>
            <a:r>
              <a:rPr kumimoji="1" lang="ja-JP" altLang="en-US" dirty="0" smtClean="0">
                <a:solidFill>
                  <a:srgbClr val="FF0000"/>
                </a:solidFill>
              </a:rPr>
              <a:t>万以上となった</a:t>
            </a:r>
            <a:endParaRPr kumimoji="1" lang="en-US" altLang="ja-JP" dirty="0" smtClean="0">
              <a:solidFill>
                <a:srgbClr val="FF0000"/>
              </a:solidFill>
            </a:endParaRPr>
          </a:p>
          <a:p>
            <a:r>
              <a:rPr kumimoji="1" lang="ja-JP" altLang="en-US" dirty="0" smtClean="0">
                <a:solidFill>
                  <a:srgbClr val="FF0000"/>
                </a:solidFill>
              </a:rPr>
              <a:t>場合は減額指導の該当者となり月額指導面接を行います</a:t>
            </a:r>
            <a:endParaRPr kumimoji="1" lang="en-US" altLang="ja-JP" dirty="0" smtClean="0">
              <a:solidFill>
                <a:srgbClr val="FF0000"/>
              </a:solidFill>
            </a:endParaRPr>
          </a:p>
          <a:p>
            <a:endParaRPr kumimoji="1" lang="en-US" altLang="ja-JP" dirty="0" smtClean="0">
              <a:solidFill>
                <a:srgbClr val="FF0000"/>
              </a:solidFill>
            </a:endParaRPr>
          </a:p>
          <a:p>
            <a:pPr algn="ctr"/>
            <a:endParaRPr kumimoji="1" lang="en-US" altLang="ja-JP" dirty="0" smtClean="0">
              <a:solidFill>
                <a:srgbClr val="FF0000"/>
              </a:solidFill>
            </a:endParaRPr>
          </a:p>
          <a:p>
            <a:pPr algn="ctr"/>
            <a:endParaRPr kumimoji="1" lang="ja-JP" altLang="en-US" dirty="0">
              <a:solidFill>
                <a:srgbClr val="FF0000"/>
              </a:solidFill>
            </a:endParaRPr>
          </a:p>
        </p:txBody>
      </p:sp>
      <p:sp>
        <p:nvSpPr>
          <p:cNvPr id="5" name="テキスト ボックス 4"/>
          <p:cNvSpPr txBox="1"/>
          <p:nvPr/>
        </p:nvSpPr>
        <p:spPr>
          <a:xfrm>
            <a:off x="1856177" y="3630222"/>
            <a:ext cx="5814927" cy="923330"/>
          </a:xfrm>
          <a:prstGeom prst="rect">
            <a:avLst/>
          </a:prstGeom>
          <a:noFill/>
        </p:spPr>
        <p:txBody>
          <a:bodyPr wrap="square" rtlCol="0">
            <a:spAutoFit/>
          </a:bodyPr>
          <a:lstStyle/>
          <a:p>
            <a:r>
              <a:rPr kumimoji="1" lang="ja-JP" altLang="en-US" dirty="0" smtClean="0"/>
              <a:t>対象期間は</a:t>
            </a:r>
            <a:r>
              <a:rPr kumimoji="1" lang="en-US" altLang="ja-JP" dirty="0" smtClean="0"/>
              <a:t>1</a:t>
            </a:r>
            <a:r>
              <a:rPr kumimoji="1" lang="ja-JP" altLang="en-US" dirty="0"/>
              <a:t>年生</a:t>
            </a:r>
            <a:r>
              <a:rPr kumimoji="1" lang="ja-JP" altLang="en-US" dirty="0" smtClean="0"/>
              <a:t>と</a:t>
            </a:r>
            <a:r>
              <a:rPr kumimoji="1" lang="en-US" altLang="ja-JP" dirty="0" smtClean="0"/>
              <a:t>2</a:t>
            </a:r>
            <a:r>
              <a:rPr kumimoji="1" lang="ja-JP" altLang="en-US" dirty="0" smtClean="0"/>
              <a:t>年生以上で違います</a:t>
            </a:r>
            <a:endParaRPr kumimoji="1" lang="en-US" altLang="ja-JP" dirty="0" smtClean="0"/>
          </a:p>
          <a:p>
            <a:r>
              <a:rPr kumimoji="1" lang="en-US" altLang="ja-JP" dirty="0" smtClean="0"/>
              <a:t>1</a:t>
            </a:r>
            <a:r>
              <a:rPr kumimoji="1" lang="ja-JP" altLang="en-US" dirty="0" smtClean="0"/>
              <a:t>年生：</a:t>
            </a:r>
            <a:r>
              <a:rPr kumimoji="1" lang="en-US" altLang="ja-JP" dirty="0" smtClean="0"/>
              <a:t>2022</a:t>
            </a:r>
            <a:r>
              <a:rPr kumimoji="1" lang="ja-JP" altLang="en-US" dirty="0" smtClean="0"/>
              <a:t>年</a:t>
            </a:r>
            <a:r>
              <a:rPr kumimoji="1" lang="en-US" altLang="ja-JP" dirty="0" smtClean="0"/>
              <a:t>4</a:t>
            </a:r>
            <a:r>
              <a:rPr kumimoji="1" lang="ja-JP" altLang="en-US" dirty="0" smtClean="0"/>
              <a:t>月～</a:t>
            </a:r>
            <a:r>
              <a:rPr kumimoji="1" lang="en-US" altLang="ja-JP" dirty="0" smtClean="0"/>
              <a:t>11</a:t>
            </a:r>
            <a:r>
              <a:rPr kumimoji="1" lang="ja-JP" altLang="en-US" dirty="0" smtClean="0"/>
              <a:t>月までの</a:t>
            </a:r>
            <a:r>
              <a:rPr kumimoji="1" lang="en-US" altLang="ja-JP" b="1" dirty="0" smtClean="0">
                <a:solidFill>
                  <a:srgbClr val="FF0000"/>
                </a:solidFill>
                <a:effectLst>
                  <a:outerShdw blurRad="38100" dist="38100" dir="2700000" algn="tl">
                    <a:srgbClr val="000000">
                      <a:alpha val="43137"/>
                    </a:srgbClr>
                  </a:outerShdw>
                </a:effectLst>
              </a:rPr>
              <a:t>8</a:t>
            </a:r>
            <a:r>
              <a:rPr kumimoji="1" lang="ja-JP" altLang="en-US" b="1" dirty="0" smtClean="0">
                <a:solidFill>
                  <a:srgbClr val="FF0000"/>
                </a:solidFill>
                <a:effectLst>
                  <a:outerShdw blurRad="38100" dist="38100" dir="2700000" algn="tl">
                    <a:srgbClr val="000000">
                      <a:alpha val="43137"/>
                    </a:srgbClr>
                  </a:outerShdw>
                </a:effectLst>
              </a:rPr>
              <a:t>か月間</a:t>
            </a:r>
            <a:endParaRPr kumimoji="1" lang="en-US" altLang="ja-JP" b="1" dirty="0" smtClean="0">
              <a:solidFill>
                <a:srgbClr val="FF0000"/>
              </a:solidFill>
              <a:effectLst>
                <a:outerShdw blurRad="38100" dist="38100" dir="2700000" algn="tl">
                  <a:srgbClr val="000000">
                    <a:alpha val="43137"/>
                  </a:srgbClr>
                </a:outerShdw>
              </a:effectLst>
            </a:endParaRPr>
          </a:p>
          <a:p>
            <a:r>
              <a:rPr kumimoji="1" lang="en-US" altLang="ja-JP" dirty="0" smtClean="0"/>
              <a:t>2</a:t>
            </a:r>
            <a:r>
              <a:rPr kumimoji="1" lang="ja-JP" altLang="en-US" dirty="0" smtClean="0"/>
              <a:t>年生以上：</a:t>
            </a:r>
            <a:r>
              <a:rPr kumimoji="1" lang="en-US" altLang="ja-JP" dirty="0" smtClean="0"/>
              <a:t>2021</a:t>
            </a:r>
            <a:r>
              <a:rPr kumimoji="1" lang="ja-JP" altLang="en-US" dirty="0" smtClean="0"/>
              <a:t>年</a:t>
            </a:r>
            <a:r>
              <a:rPr kumimoji="1" lang="en-US" altLang="ja-JP" dirty="0" smtClean="0"/>
              <a:t>12</a:t>
            </a:r>
            <a:r>
              <a:rPr kumimoji="1" lang="ja-JP" altLang="en-US" dirty="0" smtClean="0"/>
              <a:t>月～</a:t>
            </a:r>
            <a:r>
              <a:rPr kumimoji="1" lang="en-US" altLang="ja-JP" dirty="0" smtClean="0"/>
              <a:t>2022</a:t>
            </a:r>
            <a:r>
              <a:rPr kumimoji="1" lang="ja-JP" altLang="en-US" dirty="0" smtClean="0"/>
              <a:t>年</a:t>
            </a:r>
            <a:r>
              <a:rPr kumimoji="1" lang="en-US" altLang="ja-JP" dirty="0" smtClean="0"/>
              <a:t>11</a:t>
            </a:r>
            <a:r>
              <a:rPr kumimoji="1" lang="ja-JP" altLang="en-US" dirty="0" smtClean="0"/>
              <a:t>月までの</a:t>
            </a:r>
            <a:r>
              <a:rPr kumimoji="1" lang="en-US" altLang="ja-JP" b="1" dirty="0" smtClean="0">
                <a:solidFill>
                  <a:srgbClr val="FF0000"/>
                </a:solidFill>
                <a:effectLst>
                  <a:outerShdw blurRad="38100" dist="38100" dir="2700000" algn="tl">
                    <a:srgbClr val="000000">
                      <a:alpha val="43137"/>
                    </a:srgbClr>
                  </a:outerShdw>
                </a:effectLst>
              </a:rPr>
              <a:t>1</a:t>
            </a:r>
            <a:r>
              <a:rPr kumimoji="1" lang="ja-JP" altLang="en-US" b="1" dirty="0" smtClean="0">
                <a:solidFill>
                  <a:srgbClr val="FF0000"/>
                </a:solidFill>
                <a:effectLst>
                  <a:outerShdw blurRad="38100" dist="38100" dir="2700000" algn="tl">
                    <a:srgbClr val="000000">
                      <a:alpha val="43137"/>
                    </a:srgbClr>
                  </a:outerShdw>
                </a:effectLst>
              </a:rPr>
              <a:t>年間</a:t>
            </a:r>
            <a:endParaRPr kumimoji="1" lang="ja-JP" alt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9060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DC0F646-AE69-4BEA-A230-76FE68B8E733}" type="slidenum">
              <a:rPr kumimoji="1" lang="ja-JP" altLang="en-US" smtClean="0"/>
              <a:t>1</a:t>
            </a:fld>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6929" y="3611608"/>
            <a:ext cx="1618642" cy="2473907"/>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444" y="2177666"/>
            <a:ext cx="1362030" cy="1140768"/>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194" y="3840425"/>
            <a:ext cx="1507099" cy="1009756"/>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143" y="5402477"/>
            <a:ext cx="1281622" cy="1235724"/>
          </a:xfrm>
          <a:prstGeom prst="rect">
            <a:avLst/>
          </a:prstGeom>
        </p:spPr>
      </p:pic>
      <p:sp>
        <p:nvSpPr>
          <p:cNvPr id="7" name="テキスト ボックス 6"/>
          <p:cNvSpPr txBox="1"/>
          <p:nvPr/>
        </p:nvSpPr>
        <p:spPr>
          <a:xfrm>
            <a:off x="3963816" y="3221922"/>
            <a:ext cx="836579" cy="289310"/>
          </a:xfrm>
          <a:prstGeom prst="rect">
            <a:avLst/>
          </a:prstGeom>
          <a:noFill/>
        </p:spPr>
        <p:txBody>
          <a:bodyPr wrap="square" rtlCol="0">
            <a:spAutoFit/>
          </a:bodyPr>
          <a:lstStyle/>
          <a:p>
            <a:r>
              <a:rPr kumimoji="1" lang="ja-JP" altLang="en-US" sz="1600" b="1" dirty="0" smtClean="0">
                <a:latin typeface="HG丸ｺﾞｼｯｸM-PRO" panose="020F0600000000000000" pitchFamily="50" charset="-128"/>
                <a:ea typeface="HG丸ｺﾞｼｯｸM-PRO" panose="020F0600000000000000" pitchFamily="50" charset="-128"/>
              </a:rPr>
              <a:t>あなた</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254490" y="1538812"/>
            <a:ext cx="2083076" cy="609398"/>
          </a:xfrm>
          <a:prstGeom prst="rect">
            <a:avLst/>
          </a:prstGeom>
          <a:noFill/>
        </p:spPr>
        <p:txBody>
          <a:bodyPr wrap="square" rtlCol="0">
            <a:spAutoFit/>
          </a:bodyPr>
          <a:lstStyle/>
          <a:p>
            <a:r>
              <a:rPr lang="ja-JP" altLang="en-US" sz="1400" b="1" dirty="0" smtClean="0">
                <a:latin typeface="HG丸ｺﾞｼｯｸM-PRO" panose="020F0600000000000000" pitchFamily="50" charset="-128"/>
                <a:ea typeface="HG丸ｺﾞｼｯｸM-PRO" panose="020F0600000000000000" pitchFamily="50" charset="-128"/>
              </a:rPr>
              <a:t>①両親があなたに代わって払った学費・家賃等</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282172" y="3533312"/>
            <a:ext cx="1705818" cy="289310"/>
          </a:xfrm>
          <a:prstGeom prst="rect">
            <a:avLst/>
          </a:prstGeom>
          <a:noFill/>
        </p:spPr>
        <p:txBody>
          <a:bodyPr wrap="square" rtlCol="0">
            <a:spAutoFit/>
          </a:bodyPr>
          <a:lstStyle/>
          <a:p>
            <a:r>
              <a:rPr kumimoji="1" lang="ja-JP" altLang="en-US" sz="1600" b="1" dirty="0" smtClean="0">
                <a:latin typeface="HG丸ｺﾞｼｯｸM-PRO" panose="020F0600000000000000" pitchFamily="50" charset="-128"/>
                <a:ea typeface="HG丸ｺﾞｼｯｸM-PRO" panose="020F0600000000000000" pitchFamily="50" charset="-128"/>
              </a:rPr>
              <a:t>②アルバイト代</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254490" y="4957161"/>
            <a:ext cx="1932528" cy="437043"/>
          </a:xfrm>
          <a:prstGeom prst="rect">
            <a:avLst/>
          </a:prstGeom>
          <a:noFill/>
        </p:spPr>
        <p:txBody>
          <a:bodyPr wrap="square" rtlCol="0">
            <a:spAutoFit/>
          </a:bodyPr>
          <a:lstStyle/>
          <a:p>
            <a:r>
              <a:rPr kumimoji="1" lang="ja-JP" altLang="en-US" sz="1400" b="1" dirty="0" smtClean="0">
                <a:latin typeface="HG丸ｺﾞｼｯｸM-PRO" panose="020F0600000000000000" pitchFamily="50" charset="-128"/>
                <a:ea typeface="HG丸ｺﾞｼｯｸM-PRO" panose="020F0600000000000000" pitchFamily="50" charset="-128"/>
              </a:rPr>
              <a:t>③日本学生支援機構の奨学金</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12" name="下矢印 11"/>
          <p:cNvSpPr/>
          <p:nvPr/>
        </p:nvSpPr>
        <p:spPr>
          <a:xfrm rot="16200000">
            <a:off x="2665914" y="3854472"/>
            <a:ext cx="458870" cy="1035986"/>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6172842" y="2460917"/>
            <a:ext cx="3511684" cy="78990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修学費・通学費</a:t>
            </a:r>
            <a:endParaRPr kumimoji="1" lang="ja-JP" altLang="en-US" sz="2800" dirty="0"/>
          </a:p>
        </p:txBody>
      </p:sp>
      <p:sp>
        <p:nvSpPr>
          <p:cNvPr id="16" name="角丸四角形 15"/>
          <p:cNvSpPr/>
          <p:nvPr/>
        </p:nvSpPr>
        <p:spPr>
          <a:xfrm>
            <a:off x="6172843" y="3287513"/>
            <a:ext cx="3511683" cy="75820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寮費・家賃</a:t>
            </a:r>
            <a:endParaRPr kumimoji="1" lang="ja-JP" altLang="en-US" sz="2800" dirty="0"/>
          </a:p>
        </p:txBody>
      </p:sp>
      <p:sp>
        <p:nvSpPr>
          <p:cNvPr id="17" name="角丸四角形 16"/>
          <p:cNvSpPr/>
          <p:nvPr/>
        </p:nvSpPr>
        <p:spPr>
          <a:xfrm>
            <a:off x="6174817" y="4102501"/>
            <a:ext cx="3511683" cy="77399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光熱費・通信費</a:t>
            </a:r>
            <a:endParaRPr kumimoji="1" lang="ja-JP" altLang="en-US" sz="2800" dirty="0"/>
          </a:p>
        </p:txBody>
      </p:sp>
      <p:sp>
        <p:nvSpPr>
          <p:cNvPr id="18" name="テキスト ボックス 17"/>
          <p:cNvSpPr txBox="1"/>
          <p:nvPr/>
        </p:nvSpPr>
        <p:spPr>
          <a:xfrm>
            <a:off x="6237962" y="1177355"/>
            <a:ext cx="3586975" cy="313932"/>
          </a:xfrm>
          <a:prstGeom prst="rect">
            <a:avLst/>
          </a:prstGeom>
          <a:noFill/>
        </p:spPr>
        <p:txBody>
          <a:bodyPr wrap="square" rtlCol="0">
            <a:spAutoFit/>
          </a:bodyPr>
          <a:lstStyle/>
          <a:p>
            <a:r>
              <a:rPr kumimoji="1" lang="ja-JP" altLang="en-US" sz="1800" b="1" dirty="0" smtClean="0">
                <a:latin typeface="HG丸ｺﾞｼｯｸM-PRO" panose="020F0600000000000000" pitchFamily="50" charset="-128"/>
                <a:ea typeface="HG丸ｺﾞｼｯｸM-PRO" panose="020F0600000000000000" pitchFamily="50" charset="-128"/>
              </a:rPr>
              <a:t>あなたにかかる費用（支出）</a:t>
            </a:r>
            <a:endParaRPr kumimoji="1" lang="ja-JP" altLang="en-US" sz="1800" b="1" dirty="0">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6172843" y="4933283"/>
            <a:ext cx="3511683" cy="75820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医療費・娯楽</a:t>
            </a:r>
            <a:endParaRPr kumimoji="1" lang="ja-JP" altLang="en-US" sz="2800" dirty="0"/>
          </a:p>
        </p:txBody>
      </p:sp>
      <p:sp>
        <p:nvSpPr>
          <p:cNvPr id="20" name="角丸四角形 19"/>
          <p:cNvSpPr/>
          <p:nvPr/>
        </p:nvSpPr>
        <p:spPr>
          <a:xfrm>
            <a:off x="6172843" y="5748271"/>
            <a:ext cx="3511683" cy="75820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機関保証の保証料</a:t>
            </a:r>
            <a:endParaRPr kumimoji="1" lang="ja-JP" altLang="en-US" sz="2800" dirty="0"/>
          </a:p>
        </p:txBody>
      </p:sp>
      <p:sp>
        <p:nvSpPr>
          <p:cNvPr id="22" name="角丸四角形 21"/>
          <p:cNvSpPr/>
          <p:nvPr/>
        </p:nvSpPr>
        <p:spPr>
          <a:xfrm>
            <a:off x="155743" y="1400783"/>
            <a:ext cx="2199433" cy="5320694"/>
          </a:xfrm>
          <a:prstGeom prst="round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3460040" y="2987354"/>
            <a:ext cx="1844133" cy="3343192"/>
          </a:xfrm>
          <a:prstGeom prst="roundRect">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5953328" y="1538812"/>
            <a:ext cx="3871609" cy="518266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rot="16200000">
            <a:off x="5395533" y="4125305"/>
            <a:ext cx="458870" cy="65672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2517926" y="1067588"/>
            <a:ext cx="3606038" cy="1354217"/>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（考え方のポイント）</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400" b="1" dirty="0" smtClean="0">
                <a:latin typeface="HG丸ｺﾞｼｯｸM-PRO" panose="020F0600000000000000" pitchFamily="50" charset="-128"/>
                <a:ea typeface="HG丸ｺﾞｼｯｸM-PRO" panose="020F0600000000000000" pitchFamily="50" charset="-128"/>
              </a:rPr>
              <a:t>継続願を提出する際に申告する「収入」については、あなたに直接入るお金の他に、</a:t>
            </a:r>
            <a:r>
              <a:rPr kumimoji="1" lang="ja-JP" altLang="en-US" sz="1400" b="1" u="sng" dirty="0" smtClean="0">
                <a:solidFill>
                  <a:srgbClr val="FF0000"/>
                </a:solidFill>
                <a:latin typeface="HG丸ｺﾞｼｯｸM-PRO" panose="020F0600000000000000" pitchFamily="50" charset="-128"/>
                <a:ea typeface="HG丸ｺﾞｼｯｸM-PRO" panose="020F0600000000000000" pitchFamily="50" charset="-128"/>
              </a:rPr>
              <a:t>家族があなたに代わって業者や学校に支払った費用もあなた</a:t>
            </a:r>
            <a:r>
              <a:rPr kumimoji="1" lang="ja-JP" altLang="en-US" sz="1400" b="1" u="sng" dirty="0">
                <a:solidFill>
                  <a:srgbClr val="FF0000"/>
                </a:solidFill>
                <a:latin typeface="HG丸ｺﾞｼｯｸM-PRO" panose="020F0600000000000000" pitchFamily="50" charset="-128"/>
                <a:ea typeface="HG丸ｺﾞｼｯｸM-PRO" panose="020F0600000000000000" pitchFamily="50" charset="-128"/>
              </a:rPr>
              <a:t>の</a:t>
            </a:r>
            <a:r>
              <a:rPr kumimoji="1" lang="ja-JP" altLang="en-US" sz="1400" b="1" u="sng" dirty="0" smtClean="0">
                <a:solidFill>
                  <a:srgbClr val="FF0000"/>
                </a:solidFill>
                <a:latin typeface="HG丸ｺﾞｼｯｸM-PRO" panose="020F0600000000000000" pitchFamily="50" charset="-128"/>
                <a:ea typeface="HG丸ｺﾞｼｯｸM-PRO" panose="020F0600000000000000" pitchFamily="50" charset="-128"/>
              </a:rPr>
              <a:t>収入として入ったものとし、加算してください</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14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749030" y="76982"/>
            <a:ext cx="8394970" cy="645933"/>
          </a:xfrm>
          <a:prstGeom prst="round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「継続願」提出の申告時の収入・支出の考え方</a:t>
            </a:r>
            <a:endParaRPr kumimoji="1"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38134" y="847745"/>
            <a:ext cx="2199432" cy="544765"/>
          </a:xfrm>
          <a:prstGeom prst="rect">
            <a:avLst/>
          </a:prstGeom>
          <a:noFill/>
        </p:spPr>
        <p:txBody>
          <a:bodyPr wrap="square" rtlCol="0">
            <a:spAutoFit/>
          </a:bodyPr>
          <a:lstStyle/>
          <a:p>
            <a:r>
              <a:rPr kumimoji="1" lang="ja-JP" altLang="en-US" sz="1400" b="1" dirty="0" smtClean="0">
                <a:latin typeface="HG丸ｺﾞｼｯｸM-PRO" panose="020F0600000000000000" pitchFamily="50" charset="-128"/>
                <a:ea typeface="HG丸ｺﾞｼｯｸM-PRO" panose="020F0600000000000000" pitchFamily="50" charset="-128"/>
              </a:rPr>
              <a:t>継続願上のあなたの収入</a:t>
            </a:r>
            <a:endParaRPr kumimoji="1" lang="en-US" altLang="ja-JP" sz="1400" b="1" dirty="0" smtClean="0">
              <a:latin typeface="HG丸ｺﾞｼｯｸM-PRO" panose="020F0600000000000000" pitchFamily="50" charset="-128"/>
              <a:ea typeface="HG丸ｺﾞｼｯｸM-PRO" panose="020F0600000000000000" pitchFamily="50" charset="-128"/>
            </a:endParaRPr>
          </a:p>
          <a:p>
            <a:r>
              <a:rPr lang="en-US" altLang="ja-JP" sz="1400" b="1" dirty="0" smtClean="0">
                <a:latin typeface="HG丸ｺﾞｼｯｸM-PRO" panose="020F0600000000000000" pitchFamily="50" charset="-128"/>
                <a:ea typeface="HG丸ｺﾞｼｯｸM-PRO" panose="020F0600000000000000" pitchFamily="50" charset="-128"/>
              </a:rPr>
              <a:t>=</a:t>
            </a:r>
            <a:r>
              <a:rPr lang="ja-JP" altLang="en-US" sz="1400" b="1" dirty="0" smtClean="0">
                <a:latin typeface="HG丸ｺﾞｼｯｸM-PRO" panose="020F0600000000000000" pitchFamily="50" charset="-128"/>
                <a:ea typeface="HG丸ｺﾞｼｯｸM-PRO" panose="020F0600000000000000" pitchFamily="50" charset="-128"/>
              </a:rPr>
              <a:t>以下の①②③の合計</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28" name="テキスト ボックス 27"/>
          <p:cNvSpPr txBox="1"/>
          <p:nvPr/>
        </p:nvSpPr>
        <p:spPr>
          <a:xfrm>
            <a:off x="6632532" y="841679"/>
            <a:ext cx="2511468" cy="264688"/>
          </a:xfrm>
          <a:prstGeom prst="rect">
            <a:avLst/>
          </a:prstGeom>
          <a:noFill/>
        </p:spPr>
        <p:txBody>
          <a:bodyPr wrap="square" rtlCol="0">
            <a:spAutoFit/>
          </a:bodyPr>
          <a:lstStyle/>
          <a:p>
            <a:r>
              <a:rPr kumimoji="1" lang="ja-JP" altLang="en-US" sz="1400" b="1" dirty="0" smtClean="0">
                <a:latin typeface="HG丸ｺﾞｼｯｸM-PRO" panose="020F0600000000000000" pitchFamily="50" charset="-128"/>
                <a:ea typeface="HG丸ｺﾞｼｯｸM-PRO" panose="020F0600000000000000" pitchFamily="50" charset="-128"/>
              </a:rPr>
              <a:t>継続願上のあなたの支出</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29" name="角丸四角形 28"/>
          <p:cNvSpPr/>
          <p:nvPr/>
        </p:nvSpPr>
        <p:spPr>
          <a:xfrm>
            <a:off x="6172842" y="1657577"/>
            <a:ext cx="3511684" cy="75893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学費</a:t>
            </a:r>
            <a:endParaRPr kumimoji="1" lang="ja-JP" altLang="en-US" sz="2800" dirty="0"/>
          </a:p>
        </p:txBody>
      </p:sp>
    </p:spTree>
    <p:extLst>
      <p:ext uri="{BB962C8B-B14F-4D97-AF65-F5344CB8AC3E}">
        <p14:creationId xmlns:p14="http://schemas.microsoft.com/office/powerpoint/2010/main" val="2541949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DC0F646-AE69-4BEA-A230-76FE68B8E733}" type="slidenum">
              <a:rPr kumimoji="1" lang="ja-JP" altLang="en-US" smtClean="0"/>
              <a:t>2</a:t>
            </a:fld>
            <a:endParaRPr kumimoji="1" lang="ja-JP" altLang="en-US"/>
          </a:p>
        </p:txBody>
      </p:sp>
      <p:pic>
        <p:nvPicPr>
          <p:cNvPr id="4" name="図 3"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339" y="1028863"/>
            <a:ext cx="6953607" cy="4946904"/>
          </a:xfrm>
          <a:prstGeom prst="rect">
            <a:avLst/>
          </a:prstGeom>
        </p:spPr>
      </p:pic>
      <p:sp>
        <p:nvSpPr>
          <p:cNvPr id="5" name="テキスト ボックス 4"/>
          <p:cNvSpPr txBox="1"/>
          <p:nvPr/>
        </p:nvSpPr>
        <p:spPr>
          <a:xfrm>
            <a:off x="775339" y="290199"/>
            <a:ext cx="5893758" cy="800219"/>
          </a:xfrm>
          <a:prstGeom prst="rect">
            <a:avLst/>
          </a:prstGeom>
          <a:noFill/>
        </p:spPr>
        <p:txBody>
          <a:bodyPr wrap="square" rtlCol="0">
            <a:spAutoFit/>
          </a:bodyPr>
          <a:lstStyle/>
          <a:p>
            <a:r>
              <a:rPr lang="ja-JP" altLang="en-US" b="1" dirty="0">
                <a:effectLst>
                  <a:outerShdw blurRad="38100" dist="38100" dir="2700000" algn="tl">
                    <a:srgbClr val="000000">
                      <a:alpha val="43137"/>
                    </a:srgbClr>
                  </a:outerShdw>
                </a:effectLst>
                <a:latin typeface="+mn-ea"/>
              </a:rPr>
              <a:t>あなたの収入申告の注意点</a:t>
            </a:r>
            <a:endParaRPr lang="en-US" altLang="ja-JP" b="1" dirty="0">
              <a:effectLst>
                <a:outerShdw blurRad="38100" dist="38100" dir="2700000" algn="tl">
                  <a:srgbClr val="000000">
                    <a:alpha val="43137"/>
                  </a:srgbClr>
                </a:outerShdw>
              </a:effectLst>
              <a:latin typeface="+mn-ea"/>
            </a:endParaRPr>
          </a:p>
          <a:p>
            <a:r>
              <a:rPr lang="en-US" altLang="ja-JP"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2021</a:t>
            </a:r>
            <a:r>
              <a:rPr lang="ja-JP" altLang="en-US"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a:t>
            </a:r>
            <a:r>
              <a:rPr lang="en-US" altLang="ja-JP"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12</a:t>
            </a:r>
            <a:r>
              <a:rPr lang="ja-JP" altLang="en-US"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月～</a:t>
            </a:r>
            <a:r>
              <a:rPr lang="en-US" altLang="ja-JP"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2022</a:t>
            </a:r>
            <a:r>
              <a:rPr lang="ja-JP" altLang="en-US"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a:t>
            </a:r>
            <a:r>
              <a:rPr lang="en-US" altLang="ja-JP"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11</a:t>
            </a:r>
            <a:r>
              <a:rPr lang="ja-JP" altLang="en-US"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月までの</a:t>
            </a:r>
            <a:r>
              <a:rPr lang="ja-JP" altLang="en-US" sz="1400" b="1" dirty="0" smtClean="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収入を</a:t>
            </a:r>
            <a:r>
              <a:rPr lang="ja-JP" altLang="en-US"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記載してもらいます</a:t>
            </a:r>
            <a:r>
              <a:rPr lang="ja-JP" altLang="en-US" sz="1400" b="1" dirty="0" smtClean="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sz="1400" b="1" dirty="0" smtClean="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1400" b="1" dirty="0" smtClean="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en-US" altLang="ja-JP"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a:t>
            </a:r>
            <a:r>
              <a:rPr lang="ja-JP" altLang="en-US"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年生は</a:t>
            </a:r>
            <a:r>
              <a:rPr lang="en-US" altLang="ja-JP"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4</a:t>
            </a:r>
            <a:r>
              <a:rPr lang="ja-JP" altLang="en-US"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月からの</a:t>
            </a:r>
            <a:r>
              <a:rPr lang="en-US" altLang="ja-JP"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8</a:t>
            </a:r>
            <a:r>
              <a:rPr lang="ja-JP" altLang="en-US"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か月分）</a:t>
            </a:r>
            <a:endParaRPr lang="en-US" altLang="ja-JP"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4309178" y="3690453"/>
            <a:ext cx="3591895" cy="1078663"/>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左カーブ矢印 8"/>
          <p:cNvSpPr/>
          <p:nvPr/>
        </p:nvSpPr>
        <p:spPr>
          <a:xfrm>
            <a:off x="7728946" y="4440589"/>
            <a:ext cx="785378" cy="1231976"/>
          </a:xfrm>
          <a:prstGeom prst="curvedLeftArrow">
            <a:avLst>
              <a:gd name="adj1" fmla="val 25000"/>
              <a:gd name="adj2" fmla="val 50000"/>
              <a:gd name="adj3" fmla="val 3563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角丸四角形 9"/>
          <p:cNvSpPr/>
          <p:nvPr/>
        </p:nvSpPr>
        <p:spPr>
          <a:xfrm>
            <a:off x="775339" y="2567986"/>
            <a:ext cx="7060029" cy="6680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7682054" y="580398"/>
            <a:ext cx="2283263" cy="1943784"/>
          </a:xfrm>
          <a:prstGeom prst="wedgeRoundRectCallout">
            <a:avLst>
              <a:gd name="adj1" fmla="val -42065"/>
              <a:gd name="adj2" fmla="val 67578"/>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728946" y="651578"/>
            <a:ext cx="2236371" cy="1523494"/>
          </a:xfrm>
          <a:prstGeom prst="rect">
            <a:avLst/>
          </a:prstGeom>
          <a:noFill/>
        </p:spPr>
        <p:txBody>
          <a:bodyPr wrap="square" rtlCol="0">
            <a:spAutoFit/>
          </a:bodyPr>
          <a:lstStyle/>
          <a:p>
            <a:r>
              <a:rPr kumimoji="1" lang="ja-JP" altLang="en-US" sz="1050" b="1" dirty="0">
                <a:solidFill>
                  <a:srgbClr val="FF0000"/>
                </a:solidFill>
              </a:rPr>
              <a:t>あなたに代わって両親が直接支払った授業料、家賃も含めます。</a:t>
            </a:r>
            <a:endParaRPr kumimoji="1" lang="en-US" altLang="ja-JP" sz="1050" b="1" dirty="0">
              <a:solidFill>
                <a:srgbClr val="FF0000"/>
              </a:solidFill>
            </a:endParaRPr>
          </a:p>
          <a:p>
            <a:endParaRPr kumimoji="1" lang="en-US" altLang="ja-JP" sz="900" b="1" dirty="0"/>
          </a:p>
          <a:p>
            <a:r>
              <a:rPr kumimoji="1" lang="ja-JP" altLang="en-US" sz="900" b="1" dirty="0"/>
              <a:t>注意１：奨学金から授業料を支払っている場合は含めないでください（二重計上になります</a:t>
            </a:r>
            <a:r>
              <a:rPr kumimoji="1" lang="ja-JP" altLang="en-US" sz="900" b="1" dirty="0" smtClean="0"/>
              <a:t>）</a:t>
            </a:r>
            <a:endParaRPr kumimoji="1" lang="en-US" altLang="ja-JP" sz="900" b="1" dirty="0" smtClean="0"/>
          </a:p>
          <a:p>
            <a:endParaRPr kumimoji="1" lang="en-US" altLang="ja-JP" sz="900" b="1" dirty="0"/>
          </a:p>
          <a:p>
            <a:r>
              <a:rPr kumimoji="1" lang="ja-JP" altLang="en-US" sz="900" b="1" dirty="0"/>
              <a:t>注意２：家族と同居している場合は、あなただけの食費、光熱水費の算出が難しいため含めなくても構いません。</a:t>
            </a:r>
            <a:endParaRPr kumimoji="1" lang="en-US" altLang="ja-JP" sz="900" b="1" dirty="0"/>
          </a:p>
        </p:txBody>
      </p:sp>
    </p:spTree>
    <p:extLst>
      <p:ext uri="{BB962C8B-B14F-4D97-AF65-F5344CB8AC3E}">
        <p14:creationId xmlns:p14="http://schemas.microsoft.com/office/powerpoint/2010/main" val="130932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DC0F646-AE69-4BEA-A230-76FE68B8E733}" type="slidenum">
              <a:rPr kumimoji="1" lang="ja-JP" altLang="en-US" smtClean="0"/>
              <a:t>3</a:t>
            </a:fld>
            <a:endParaRPr kumimoji="1" lang="ja-JP" altLang="en-US"/>
          </a:p>
        </p:txBody>
      </p:sp>
      <p:pic>
        <p:nvPicPr>
          <p:cNvPr id="4" name="図 3"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89" y="1474811"/>
            <a:ext cx="6953607" cy="4642089"/>
          </a:xfrm>
          <a:prstGeom prst="rect">
            <a:avLst/>
          </a:prstGeom>
        </p:spPr>
      </p:pic>
      <p:sp>
        <p:nvSpPr>
          <p:cNvPr id="6" name="正方形/長方形 5"/>
          <p:cNvSpPr/>
          <p:nvPr/>
        </p:nvSpPr>
        <p:spPr>
          <a:xfrm>
            <a:off x="711809" y="240920"/>
            <a:ext cx="3274318" cy="400110"/>
          </a:xfrm>
          <a:prstGeom prst="rect">
            <a:avLst/>
          </a:prstGeom>
        </p:spPr>
        <p:txBody>
          <a:bodyPr wrap="square">
            <a:spAutoFit/>
          </a:bodyPr>
          <a:lstStyle/>
          <a:p>
            <a:r>
              <a:rPr kumimoji="1" lang="ja-JP" altLang="en-US" sz="2000" b="1" dirty="0">
                <a:effectLst>
                  <a:outerShdw blurRad="38100" dist="38100" dir="2700000" algn="tl">
                    <a:srgbClr val="000000">
                      <a:alpha val="43137"/>
                    </a:srgbClr>
                  </a:outerShdw>
                </a:effectLst>
              </a:rPr>
              <a:t>あなたの支出申告の注意点</a:t>
            </a:r>
            <a:endParaRPr kumimoji="1" lang="ja-JP" altLang="en-US" sz="2000" b="1" dirty="0">
              <a:effectLst>
                <a:outerShdw blurRad="38100" dist="38100" dir="2700000" algn="tl">
                  <a:srgbClr val="000000">
                    <a:alpha val="43137"/>
                  </a:srgbClr>
                </a:outerShdw>
              </a:effectLst>
            </a:endParaRPr>
          </a:p>
        </p:txBody>
      </p:sp>
      <p:sp>
        <p:nvSpPr>
          <p:cNvPr id="9" name="正方形/長方形 8"/>
          <p:cNvSpPr/>
          <p:nvPr/>
        </p:nvSpPr>
        <p:spPr>
          <a:xfrm>
            <a:off x="782990" y="821317"/>
            <a:ext cx="3350974" cy="307777"/>
          </a:xfrm>
          <a:prstGeom prst="rect">
            <a:avLst/>
          </a:prstGeom>
        </p:spPr>
        <p:txBody>
          <a:bodyPr wrap="square">
            <a:spAutoFit/>
          </a:bodyPr>
          <a:lstStyle/>
          <a:p>
            <a:r>
              <a:rPr kumimoji="1" lang="ja-JP" altLang="en-US" sz="1400" b="1" dirty="0">
                <a:solidFill>
                  <a:srgbClr val="FF0000"/>
                </a:solidFill>
              </a:rPr>
              <a:t>家族と同居している方（自宅通学者）</a:t>
            </a:r>
            <a:endParaRPr kumimoji="1" lang="ja-JP" altLang="en-US" sz="1400" b="1" dirty="0">
              <a:solidFill>
                <a:srgbClr val="FF0000"/>
              </a:solidFill>
            </a:endParaRPr>
          </a:p>
        </p:txBody>
      </p:sp>
      <p:sp>
        <p:nvSpPr>
          <p:cNvPr id="10" name="正方形/長方形 9"/>
          <p:cNvSpPr/>
          <p:nvPr/>
        </p:nvSpPr>
        <p:spPr>
          <a:xfrm>
            <a:off x="4248947" y="328526"/>
            <a:ext cx="5338563" cy="1015663"/>
          </a:xfrm>
          <a:prstGeom prst="rect">
            <a:avLst/>
          </a:prstGeom>
        </p:spPr>
        <p:txBody>
          <a:bodyPr wrap="square">
            <a:spAutoFit/>
          </a:bodyPr>
          <a:lstStyle/>
          <a:p>
            <a:r>
              <a:rPr kumimoji="1" lang="en-US" altLang="ja-JP" sz="1200" b="1" dirty="0"/>
              <a:t>1</a:t>
            </a:r>
            <a:r>
              <a:rPr kumimoji="1" lang="ja-JP" altLang="en-US" sz="1200" b="1" dirty="0"/>
              <a:t>）学費は</a:t>
            </a:r>
            <a:r>
              <a:rPr kumimoji="1" lang="en-US" altLang="ja-JP" sz="1200" b="1" dirty="0"/>
              <a:t>53</a:t>
            </a:r>
            <a:r>
              <a:rPr kumimoji="1" lang="ja-JP" altLang="en-US" sz="1200" b="1" dirty="0"/>
              <a:t>万円です。</a:t>
            </a:r>
            <a:endParaRPr kumimoji="1" lang="en-US" altLang="ja-JP" sz="1200" b="1" dirty="0"/>
          </a:p>
          <a:p>
            <a:r>
              <a:rPr kumimoji="1" lang="ja-JP" altLang="en-US" sz="1200" b="1" dirty="0"/>
              <a:t>注意：給付奨学生や本学授業料免除の利用により減免を受けた方は自己負担額を記入してください。</a:t>
            </a:r>
            <a:endParaRPr kumimoji="1" lang="en-US" altLang="ja-JP" sz="1200" b="1" dirty="0"/>
          </a:p>
          <a:p>
            <a:endParaRPr kumimoji="1" lang="en-US" altLang="ja-JP" sz="1200" b="1" dirty="0"/>
          </a:p>
          <a:p>
            <a:r>
              <a:rPr kumimoji="1" lang="en-US" altLang="ja-JP" sz="1200" b="1" dirty="0"/>
              <a:t>2</a:t>
            </a:r>
            <a:r>
              <a:rPr kumimoji="1" lang="ja-JP" altLang="en-US" sz="1200" b="1" dirty="0"/>
              <a:t>）あなただけの食費の算出は難しいので外食のみ計上してください。</a:t>
            </a:r>
            <a:endParaRPr kumimoji="1" lang="ja-JP" altLang="en-US" sz="1200" b="1" dirty="0"/>
          </a:p>
        </p:txBody>
      </p:sp>
    </p:spTree>
    <p:extLst>
      <p:ext uri="{BB962C8B-B14F-4D97-AF65-F5344CB8AC3E}">
        <p14:creationId xmlns:p14="http://schemas.microsoft.com/office/powerpoint/2010/main" val="124394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DC0F646-AE69-4BEA-A230-76FE68B8E733}" type="slidenum">
              <a:rPr kumimoji="1" lang="ja-JP" altLang="en-US" smtClean="0"/>
              <a:t>4</a:t>
            </a:fld>
            <a:endParaRPr kumimoji="1" lang="ja-JP" altLang="en-US"/>
          </a:p>
        </p:txBody>
      </p:sp>
      <p:pic>
        <p:nvPicPr>
          <p:cNvPr id="3" name="図 2"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48" y="1708023"/>
            <a:ext cx="7061563" cy="4197566"/>
          </a:xfrm>
          <a:prstGeom prst="rect">
            <a:avLst/>
          </a:prstGeom>
        </p:spPr>
      </p:pic>
      <p:sp>
        <p:nvSpPr>
          <p:cNvPr id="4" name="正方形/長方形 3"/>
          <p:cNvSpPr/>
          <p:nvPr/>
        </p:nvSpPr>
        <p:spPr>
          <a:xfrm>
            <a:off x="487316" y="306625"/>
            <a:ext cx="3663074" cy="400110"/>
          </a:xfrm>
          <a:prstGeom prst="rect">
            <a:avLst/>
          </a:prstGeom>
        </p:spPr>
        <p:txBody>
          <a:bodyPr wrap="square">
            <a:spAutoFit/>
          </a:bodyPr>
          <a:lstStyle/>
          <a:p>
            <a:r>
              <a:rPr kumimoji="1" lang="ja-JP" altLang="en-US" sz="2000" b="1" dirty="0">
                <a:effectLst>
                  <a:outerShdw blurRad="38100" dist="38100" dir="2700000" algn="tl">
                    <a:srgbClr val="000000">
                      <a:alpha val="43137"/>
                    </a:srgbClr>
                  </a:outerShdw>
                </a:effectLst>
              </a:rPr>
              <a:t>あなたの支出申告の注意点</a:t>
            </a:r>
            <a:endParaRPr kumimoji="1" lang="ja-JP" altLang="en-US" sz="2000" b="1" dirty="0">
              <a:effectLst>
                <a:outerShdw blurRad="38100" dist="38100" dir="2700000" algn="tl">
                  <a:srgbClr val="000000">
                    <a:alpha val="43137"/>
                  </a:srgbClr>
                </a:outerShdw>
              </a:effectLst>
            </a:endParaRPr>
          </a:p>
        </p:txBody>
      </p:sp>
      <p:sp>
        <p:nvSpPr>
          <p:cNvPr id="5" name="正方形/長方形 4"/>
          <p:cNvSpPr/>
          <p:nvPr/>
        </p:nvSpPr>
        <p:spPr>
          <a:xfrm>
            <a:off x="568049" y="810365"/>
            <a:ext cx="3686376" cy="338554"/>
          </a:xfrm>
          <a:prstGeom prst="rect">
            <a:avLst/>
          </a:prstGeom>
        </p:spPr>
        <p:txBody>
          <a:bodyPr wrap="square">
            <a:spAutoFit/>
          </a:bodyPr>
          <a:lstStyle/>
          <a:p>
            <a:r>
              <a:rPr kumimoji="1" lang="ja-JP" altLang="en-US" sz="1400" b="1" dirty="0">
                <a:solidFill>
                  <a:srgbClr val="FF0000"/>
                </a:solidFill>
              </a:rPr>
              <a:t>家族と同居していない方（自宅外通学者</a:t>
            </a:r>
            <a:r>
              <a:rPr kumimoji="1" lang="ja-JP" altLang="en-US" sz="1600" b="1" dirty="0">
                <a:solidFill>
                  <a:srgbClr val="FF0000"/>
                </a:solidFill>
              </a:rPr>
              <a:t>）</a:t>
            </a:r>
            <a:endParaRPr kumimoji="1" lang="ja-JP" altLang="en-US" sz="1600" b="1" dirty="0">
              <a:solidFill>
                <a:srgbClr val="FF0000"/>
              </a:solidFill>
            </a:endParaRPr>
          </a:p>
        </p:txBody>
      </p:sp>
      <p:sp>
        <p:nvSpPr>
          <p:cNvPr id="6" name="正方形/長方形 5"/>
          <p:cNvSpPr/>
          <p:nvPr/>
        </p:nvSpPr>
        <p:spPr>
          <a:xfrm>
            <a:off x="4342030" y="810365"/>
            <a:ext cx="5563970" cy="738664"/>
          </a:xfrm>
          <a:prstGeom prst="rect">
            <a:avLst/>
          </a:prstGeom>
        </p:spPr>
        <p:txBody>
          <a:bodyPr wrap="square">
            <a:spAutoFit/>
          </a:bodyPr>
          <a:lstStyle/>
          <a:p>
            <a:r>
              <a:rPr kumimoji="1" lang="en-US" altLang="ja-JP" sz="1400" b="1" dirty="0"/>
              <a:t>1</a:t>
            </a:r>
            <a:r>
              <a:rPr kumimoji="1" lang="ja-JP" altLang="en-US" sz="1400" b="1" dirty="0"/>
              <a:t>）学費は</a:t>
            </a:r>
            <a:r>
              <a:rPr kumimoji="1" lang="en-US" altLang="ja-JP" sz="1400" b="1" dirty="0"/>
              <a:t>53</a:t>
            </a:r>
            <a:r>
              <a:rPr kumimoji="1" lang="ja-JP" altLang="en-US" sz="1400" b="1" dirty="0"/>
              <a:t>万円です。</a:t>
            </a:r>
            <a:endParaRPr kumimoji="1" lang="en-US" altLang="ja-JP" sz="1400" b="1" dirty="0"/>
          </a:p>
          <a:p>
            <a:r>
              <a:rPr kumimoji="1" lang="ja-JP" altLang="en-US" sz="1400" b="1" dirty="0"/>
              <a:t>注意：給付奨学生や本学授業料免除の利用により減免を受けた方は自己負担額を記入してください。</a:t>
            </a:r>
            <a:endParaRPr kumimoji="1" lang="en-US" altLang="ja-JP" sz="1400" b="1" dirty="0"/>
          </a:p>
        </p:txBody>
      </p:sp>
    </p:spTree>
    <p:extLst>
      <p:ext uri="{BB962C8B-B14F-4D97-AF65-F5344CB8AC3E}">
        <p14:creationId xmlns:p14="http://schemas.microsoft.com/office/powerpoint/2010/main" val="1577798431"/>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50633</TotalTime>
  <Words>435</Words>
  <Application>Microsoft Office PowerPoint</Application>
  <PresentationFormat>A4 210 x 297 mm</PresentationFormat>
  <Paragraphs>49</Paragraphs>
  <Slides>5</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vt:i4>
      </vt:variant>
    </vt:vector>
  </HeadingPairs>
  <TitlesOfParts>
    <vt:vector size="14" baseType="lpstr">
      <vt:lpstr>HG丸ｺﾞｼｯｸM-PRO</vt:lpstr>
      <vt:lpstr>ＭＳ Ｐゴシック</vt:lpstr>
      <vt:lpstr>ＭＳ Ｐ明朝</vt:lpstr>
      <vt:lpstr>メイリオ</vt:lpstr>
      <vt:lpstr>Arial</vt:lpstr>
      <vt:lpstr>Times New Roman</vt:lpstr>
      <vt:lpstr>Trebuchet MS</vt:lpstr>
      <vt:lpstr>Wingdings 3</vt:lpstr>
      <vt:lpstr>ファセット</vt:lpstr>
      <vt:lpstr>収入と支出の考え方</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日本学生支援機構説明会資料</dc:title>
  <dc:creator>JASSO</dc:creator>
  <cp:lastModifiedBy>酒井 和代</cp:lastModifiedBy>
  <cp:revision>2553</cp:revision>
  <cp:lastPrinted>2020-12-01T06:07:23Z</cp:lastPrinted>
  <dcterms:created xsi:type="dcterms:W3CDTF">2001-11-05T01:19:45Z</dcterms:created>
  <dcterms:modified xsi:type="dcterms:W3CDTF">2022-11-21T05:15:08Z</dcterms:modified>
</cp:coreProperties>
</file>