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197" r:id="rId1"/>
  </p:sldMasterIdLst>
  <p:notesMasterIdLst>
    <p:notesMasterId r:id="rId10"/>
  </p:notesMasterIdLst>
  <p:handoutMasterIdLst>
    <p:handoutMasterId r:id="rId11"/>
  </p:handoutMasterIdLst>
  <p:sldIdLst>
    <p:sldId id="744" r:id="rId2"/>
    <p:sldId id="720" r:id="rId3"/>
    <p:sldId id="737" r:id="rId4"/>
    <p:sldId id="738" r:id="rId5"/>
    <p:sldId id="739" r:id="rId6"/>
    <p:sldId id="740" r:id="rId7"/>
    <p:sldId id="741" r:id="rId8"/>
    <p:sldId id="736" r:id="rId9"/>
  </p:sldIdLst>
  <p:sldSz cx="9906000" cy="6858000" type="A4"/>
  <p:notesSz cx="7099300" cy="10234613"/>
  <p:defaultTextStyle>
    <a:defPPr>
      <a:defRPr lang="ja-JP"/>
    </a:defPPr>
    <a:lvl1pPr algn="l" rtl="0" fontAlgn="base" hangingPunct="0">
      <a:lnSpc>
        <a:spcPct val="80000"/>
      </a:lnSpc>
      <a:spcBef>
        <a:spcPct val="20000"/>
      </a:spcBef>
      <a:spcAft>
        <a:spcPct val="30000"/>
      </a:spcAft>
      <a:buClr>
        <a:srgbClr val="006600"/>
      </a:buClr>
      <a:buFont typeface="Wingdings" pitchFamily="2" charset="2"/>
      <a:defRPr kumimoji="1" sz="10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1pPr>
    <a:lvl2pPr marL="457200" algn="l" rtl="0" fontAlgn="base" hangingPunct="0">
      <a:lnSpc>
        <a:spcPct val="80000"/>
      </a:lnSpc>
      <a:spcBef>
        <a:spcPct val="20000"/>
      </a:spcBef>
      <a:spcAft>
        <a:spcPct val="30000"/>
      </a:spcAft>
      <a:buClr>
        <a:srgbClr val="006600"/>
      </a:buClr>
      <a:buFont typeface="Wingdings" pitchFamily="2" charset="2"/>
      <a:defRPr kumimoji="1" sz="10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2pPr>
    <a:lvl3pPr marL="914400" algn="l" rtl="0" fontAlgn="base" hangingPunct="0">
      <a:lnSpc>
        <a:spcPct val="80000"/>
      </a:lnSpc>
      <a:spcBef>
        <a:spcPct val="20000"/>
      </a:spcBef>
      <a:spcAft>
        <a:spcPct val="30000"/>
      </a:spcAft>
      <a:buClr>
        <a:srgbClr val="006600"/>
      </a:buClr>
      <a:buFont typeface="Wingdings" pitchFamily="2" charset="2"/>
      <a:defRPr kumimoji="1" sz="10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3pPr>
    <a:lvl4pPr marL="1371600" algn="l" rtl="0" fontAlgn="base" hangingPunct="0">
      <a:lnSpc>
        <a:spcPct val="80000"/>
      </a:lnSpc>
      <a:spcBef>
        <a:spcPct val="20000"/>
      </a:spcBef>
      <a:spcAft>
        <a:spcPct val="30000"/>
      </a:spcAft>
      <a:buClr>
        <a:srgbClr val="006600"/>
      </a:buClr>
      <a:buFont typeface="Wingdings" pitchFamily="2" charset="2"/>
      <a:defRPr kumimoji="1" sz="10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4pPr>
    <a:lvl5pPr marL="1828800" algn="l" rtl="0" fontAlgn="base" hangingPunct="0">
      <a:lnSpc>
        <a:spcPct val="80000"/>
      </a:lnSpc>
      <a:spcBef>
        <a:spcPct val="20000"/>
      </a:spcBef>
      <a:spcAft>
        <a:spcPct val="30000"/>
      </a:spcAft>
      <a:buClr>
        <a:srgbClr val="006600"/>
      </a:buClr>
      <a:buFont typeface="Wingdings" pitchFamily="2" charset="2"/>
      <a:defRPr kumimoji="1" sz="10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0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10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10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1000" kern="1200">
        <a:solidFill>
          <a:schemeClr val="tx1"/>
        </a:solidFill>
        <a:latin typeface="ＭＳ Ｐゴシック" pitchFamily="50" charset="-128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>
          <p15:clr>
            <a:srgbClr val="A4A3A4"/>
          </p15:clr>
        </p15:guide>
        <p15:guide id="2" orient="horz" pos="436">
          <p15:clr>
            <a:srgbClr val="A4A3A4"/>
          </p15:clr>
        </p15:guide>
        <p15:guide id="3" orient="horz" pos="2208">
          <p15:clr>
            <a:srgbClr val="A4A3A4"/>
          </p15:clr>
        </p15:guide>
        <p15:guide id="4" orient="horz" pos="845">
          <p15:clr>
            <a:srgbClr val="A4A3A4"/>
          </p15:clr>
        </p15:guide>
        <p15:guide id="5" orient="horz" pos="1434">
          <p15:clr>
            <a:srgbClr val="A4A3A4"/>
          </p15:clr>
        </p15:guide>
        <p15:guide id="6" pos="6114">
          <p15:clr>
            <a:srgbClr val="A4A3A4"/>
          </p15:clr>
        </p15:guide>
        <p15:guide id="7" pos="288">
          <p15:clr>
            <a:srgbClr val="A4A3A4"/>
          </p15:clr>
        </p15:guide>
        <p15:guide id="8" pos="4889">
          <p15:clr>
            <a:srgbClr val="A4A3A4"/>
          </p15:clr>
        </p15:guide>
        <p15:guide id="9" pos="489">
          <p15:clr>
            <a:srgbClr val="A4A3A4"/>
          </p15:clr>
        </p15:guide>
        <p15:guide id="10" pos="15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66FF"/>
    <a:srgbClr val="FFCCFF"/>
    <a:srgbClr val="339933"/>
    <a:srgbClr val="CC99FF"/>
    <a:srgbClr val="9966FF"/>
    <a:srgbClr val="FF99FF"/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57" autoAdjust="0"/>
    <p:restoredTop sz="87673" autoAdjust="0"/>
  </p:normalViewPr>
  <p:slideViewPr>
    <p:cSldViewPr snapToGrid="0">
      <p:cViewPr varScale="1">
        <p:scale>
          <a:sx n="103" d="100"/>
          <a:sy n="103" d="100"/>
        </p:scale>
        <p:origin x="48" y="768"/>
      </p:cViewPr>
      <p:guideLst>
        <p:guide orient="horz" pos="4156"/>
        <p:guide orient="horz" pos="436"/>
        <p:guide orient="horz" pos="2208"/>
        <p:guide orient="horz" pos="845"/>
        <p:guide orient="horz" pos="1434"/>
        <p:guide pos="6114"/>
        <p:guide pos="288"/>
        <p:guide pos="4889"/>
        <p:guide pos="489"/>
        <p:guide pos="1532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54" y="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0"/>
            <a:ext cx="3107094" cy="47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15" tIns="47559" rIns="95115" bIns="47559" numCol="1" anchor="t" anchorCtr="0" compatLnSpc="1">
            <a:prstTxWarp prst="textNoShape">
              <a:avLst/>
            </a:prstTxWarp>
          </a:bodyPr>
          <a:lstStyle>
            <a:lvl1pPr defTabSz="952614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8865" y="0"/>
            <a:ext cx="3107094" cy="47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15" tIns="47559" rIns="95115" bIns="47559" numCol="1" anchor="t" anchorCtr="0" compatLnSpc="1">
            <a:prstTxWarp prst="textNoShape">
              <a:avLst/>
            </a:prstTxWarp>
          </a:bodyPr>
          <a:lstStyle>
            <a:lvl1pPr algn="r" defTabSz="952614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9732350"/>
            <a:ext cx="3107094" cy="47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15" tIns="47559" rIns="95115" bIns="47559" numCol="1" anchor="b" anchorCtr="0" compatLnSpc="1">
            <a:prstTxWarp prst="textNoShape">
              <a:avLst/>
            </a:prstTxWarp>
          </a:bodyPr>
          <a:lstStyle>
            <a:lvl1pPr defTabSz="952614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8865" y="9732350"/>
            <a:ext cx="3107094" cy="474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115" tIns="47559" rIns="95115" bIns="47559" numCol="1" anchor="b" anchorCtr="0" compatLnSpc="1">
            <a:prstTxWarp prst="textNoShape">
              <a:avLst/>
            </a:prstTxWarp>
          </a:bodyPr>
          <a:lstStyle>
            <a:lvl1pPr algn="r" defTabSz="952614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E338953-2B73-42C8-BF9E-DE6F2811D8C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752211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3098728" cy="55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2" tIns="47277" rIns="94552" bIns="47277" numCol="1" anchor="t" anchorCtr="0" compatLnSpc="1">
            <a:prstTxWarp prst="textNoShape">
              <a:avLst/>
            </a:prstTxWarp>
          </a:bodyPr>
          <a:lstStyle>
            <a:lvl1pPr defTabSz="945987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4121" y="4"/>
            <a:ext cx="3020088" cy="55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2" tIns="47277" rIns="94552" bIns="47277" numCol="1" anchor="t" anchorCtr="0" compatLnSpc="1">
            <a:prstTxWarp prst="textNoShape">
              <a:avLst/>
            </a:prstTxWarp>
          </a:bodyPr>
          <a:lstStyle>
            <a:lvl1pPr algn="r" defTabSz="945987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8350" y="784225"/>
            <a:ext cx="5553075" cy="3844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8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3714" y="4864529"/>
            <a:ext cx="5166778" cy="462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2" tIns="47277" rIns="94552" bIns="472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9065"/>
            <a:ext cx="3098728" cy="47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2" tIns="47277" rIns="94552" bIns="47277" numCol="1" anchor="b" anchorCtr="0" compatLnSpc="1">
            <a:prstTxWarp prst="textNoShape">
              <a:avLst/>
            </a:prstTxWarp>
          </a:bodyPr>
          <a:lstStyle>
            <a:lvl1pPr defTabSz="945987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78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4121" y="9729065"/>
            <a:ext cx="3020088" cy="47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52" tIns="47277" rIns="94552" bIns="47277" numCol="1" anchor="b" anchorCtr="0" compatLnSpc="1">
            <a:prstTxWarp prst="textNoShape">
              <a:avLst/>
            </a:prstTxWarp>
          </a:bodyPr>
          <a:lstStyle>
            <a:lvl1pPr algn="r" defTabSz="945987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031F6DA-63F8-4541-BC8A-4EE96C69B0A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897767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1F6DA-63F8-4541-BC8A-4EE96C69B0AD}" type="slidenum">
              <a:rPr lang="en-US" altLang="ja-JP" smtClean="0"/>
              <a:pPr>
                <a:defRPr/>
              </a:pPr>
              <a:t>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719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33441" y="4864529"/>
            <a:ext cx="5387051" cy="4629043"/>
          </a:xfrm>
        </p:spPr>
        <p:txBody>
          <a:bodyPr/>
          <a:lstStyle/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1F6DA-63F8-4541-BC8A-4EE96C69B0AD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2147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1F6DA-63F8-4541-BC8A-4EE96C69B0AD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80618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1F6DA-63F8-4541-BC8A-4EE96C69B0AD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1782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1F6DA-63F8-4541-BC8A-4EE96C69B0AD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31716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1F6DA-63F8-4541-BC8A-4EE96C69B0AD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1383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1F6DA-63F8-4541-BC8A-4EE96C69B0AD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35630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31F6DA-63F8-4541-BC8A-4EE96C69B0AD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39792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CA1E-CC15-4C80-8F9D-1980A0BBBCAC}" type="datetime1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77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8A99-FB80-48CF-894E-3BDC1567422F}" type="datetime1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77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EB00C-30B0-4BCD-883E-2CF91E7A8719}" type="datetime1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598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20E7-01C0-4835-8012-44C892D0E7DE}" type="datetime1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29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3F53-FA06-4215-BB89-743938C9982A}" type="datetime1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42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153E-18AB-4B75-997F-F84D6F01E06B}" type="datetime1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1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C64E-08C1-46AD-9583-ED722007F8F7}" type="datetime1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6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9070-4B8B-4A07-BB72-C93338A1973A}" type="datetime1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041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BECF-0209-4B22-A08C-862894064600}" type="datetime1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5DEC-F156-44B0-8A6F-F6D8D9982EE7}" type="datetime1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95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1638-7A4E-4B79-87C7-69415E37EB03}" type="datetime1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04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461D2-F83A-449A-A35E-382110EA3699}" type="datetime1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0F646-AE69-4BEA-A230-76FE68B8E7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3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0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2505" y="154004"/>
            <a:ext cx="9596388" cy="6202348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77000">
                <a:srgbClr val="00800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79262" y="1145849"/>
            <a:ext cx="753658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スカラネット・パーソナルからの「継続願」提出</a:t>
            </a:r>
            <a:endParaRPr kumimoji="1" lang="ja-JP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28017" y="2925602"/>
            <a:ext cx="9273327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入力期間：　</a:t>
            </a: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</a:t>
            </a:r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（金）</a:t>
            </a:r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</a:t>
            </a:r>
            <a:r>
              <a:rPr lang="ja-JP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0512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29744" t="5278" r="31491" b="24251"/>
          <a:stretch/>
        </p:blipFill>
        <p:spPr>
          <a:xfrm>
            <a:off x="407221" y="1225936"/>
            <a:ext cx="4213417" cy="5130415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786008" y="4588434"/>
            <a:ext cx="4853075" cy="3139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800" dirty="0" smtClean="0">
                <a:solidFill>
                  <a:srgbClr val="0000FF"/>
                </a:solidFill>
              </a:rPr>
              <a:t>https://scholar-ps.sas.jasso.go.jp/mypage/</a:t>
            </a:r>
            <a:endParaRPr lang="ja-JP" altLang="en-US" sz="1800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4888" y="358006"/>
            <a:ext cx="9398847" cy="48628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スカラネットパーソナルから「継続願」を出そう</a:t>
            </a:r>
            <a:endParaRPr kumimoji="1" lang="ja-JP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86008" y="1240575"/>
            <a:ext cx="4931923" cy="23698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継続願は、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「スカラネットパーソナル」（下の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UR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参照）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から提出してください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事前に</a:t>
            </a:r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「奨学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金継続願」の提出手続きについて（入力）</a:t>
            </a:r>
            <a:r>
              <a:rPr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</a:t>
            </a:r>
            <a:r>
              <a:rPr lang="en-US" altLang="ja-JP" sz="2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2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ページ目にある「入力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準備</a:t>
            </a:r>
            <a:r>
              <a:rPr lang="ja-JP" altLang="en-US" sz="2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用紙」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下書きを行い、その上で継続願をスカラネットパーソナルから提出してください。</a:t>
            </a:r>
          </a:p>
          <a:p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723745" y="4902366"/>
            <a:ext cx="1673157" cy="6229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カギ線コネクタ 13"/>
          <p:cNvCxnSpPr>
            <a:endCxn id="11" idx="6"/>
          </p:cNvCxnSpPr>
          <p:nvPr/>
        </p:nvCxnSpPr>
        <p:spPr>
          <a:xfrm rot="10800000">
            <a:off x="4396903" y="5213839"/>
            <a:ext cx="1342417" cy="467114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739320" y="5486401"/>
            <a:ext cx="1673157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ここをクリック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827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19074" t="6274" r="41236" b="32760"/>
          <a:stretch/>
        </p:blipFill>
        <p:spPr>
          <a:xfrm>
            <a:off x="155644" y="418289"/>
            <a:ext cx="4874174" cy="5938063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円/楕円 3"/>
          <p:cNvSpPr/>
          <p:nvPr/>
        </p:nvSpPr>
        <p:spPr>
          <a:xfrm>
            <a:off x="2344366" y="1653702"/>
            <a:ext cx="2509736" cy="1391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カギ線コネクタ 5"/>
          <p:cNvCxnSpPr>
            <a:stCxn id="12" idx="1"/>
            <a:endCxn id="4" idx="6"/>
          </p:cNvCxnSpPr>
          <p:nvPr/>
        </p:nvCxnSpPr>
        <p:spPr>
          <a:xfrm rot="10800000" flipV="1">
            <a:off x="4854102" y="1735880"/>
            <a:ext cx="1605064" cy="613349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>
          <a:xfrm>
            <a:off x="2159540" y="3098146"/>
            <a:ext cx="2622512" cy="11625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カギ線コネクタ 8"/>
          <p:cNvCxnSpPr>
            <a:endCxn id="8" idx="6"/>
          </p:cNvCxnSpPr>
          <p:nvPr/>
        </p:nvCxnSpPr>
        <p:spPr>
          <a:xfrm rot="10800000" flipV="1">
            <a:off x="4782052" y="3223579"/>
            <a:ext cx="1824952" cy="455851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459166" y="1394249"/>
            <a:ext cx="2472629" cy="6832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既</a:t>
            </a:r>
            <a:r>
              <a:rPr lang="ja-JP" altLang="en-US" sz="1600" dirty="0" smtClean="0"/>
              <a:t>に</a:t>
            </a:r>
            <a:r>
              <a:rPr lang="en-US" altLang="ja-JP" sz="1600" dirty="0" smtClean="0"/>
              <a:t>ID</a:t>
            </a:r>
            <a:r>
              <a:rPr lang="ja-JP" altLang="en-US" sz="1600" dirty="0" smtClean="0"/>
              <a:t>とパスワードを取得して、アカウントを持っている方は、ここからログイン</a:t>
            </a:r>
            <a:endParaRPr kumimoji="1"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37444" y="2696596"/>
            <a:ext cx="2484509" cy="9294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新規登録をする方は</a:t>
            </a:r>
            <a:endParaRPr kumimoji="1" lang="en-US" altLang="ja-JP" sz="1600" dirty="0" smtClean="0"/>
          </a:p>
          <a:p>
            <a:r>
              <a:rPr lang="ja-JP" altLang="en-US" sz="1600" dirty="0" smtClean="0"/>
              <a:t>ここから登録。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奨学生番号が必要です。</a:t>
            </a:r>
            <a:endParaRPr kumimoji="1" lang="ja-JP" altLang="en-US" sz="1600" dirty="0"/>
          </a:p>
        </p:txBody>
      </p:sp>
      <p:sp>
        <p:nvSpPr>
          <p:cNvPr id="15" name="円/楕円 14"/>
          <p:cNvSpPr/>
          <p:nvPr/>
        </p:nvSpPr>
        <p:spPr>
          <a:xfrm>
            <a:off x="2159540" y="4314104"/>
            <a:ext cx="2622510" cy="7637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カギ線コネクタ 15"/>
          <p:cNvCxnSpPr/>
          <p:nvPr/>
        </p:nvCxnSpPr>
        <p:spPr>
          <a:xfrm rot="10800000">
            <a:off x="4766553" y="4768648"/>
            <a:ext cx="1692613" cy="831714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437443" y="4146927"/>
            <a:ext cx="2484509" cy="20374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ID</a:t>
            </a:r>
            <a:r>
              <a:rPr lang="ja-JP" altLang="en-US" sz="1600" dirty="0" smtClean="0"/>
              <a:t>やパスワードを</a:t>
            </a:r>
            <a:r>
              <a:rPr lang="ja-JP" altLang="en-US" sz="1600" dirty="0" smtClean="0">
                <a:solidFill>
                  <a:srgbClr val="FF0000"/>
                </a:solidFill>
              </a:rPr>
              <a:t>忘れた方</a:t>
            </a:r>
            <a:r>
              <a:rPr lang="ja-JP" altLang="en-US" sz="1600" dirty="0" smtClean="0"/>
              <a:t>は、ここから再取得します。</a:t>
            </a:r>
            <a:endParaRPr lang="en-US" altLang="ja-JP" sz="1600" dirty="0" smtClean="0"/>
          </a:p>
          <a:p>
            <a:r>
              <a:rPr lang="ja-JP" altLang="en-US" sz="1600" dirty="0" smtClean="0"/>
              <a:t>再取得には以下の情報が必要です。</a:t>
            </a:r>
            <a:endParaRPr lang="en-US" altLang="ja-JP" sz="1600" dirty="0" smtClean="0"/>
          </a:p>
          <a:p>
            <a:r>
              <a:rPr lang="ja-JP" altLang="en-US" sz="1600" dirty="0">
                <a:solidFill>
                  <a:srgbClr val="0000FF"/>
                </a:solidFill>
              </a:rPr>
              <a:t>①</a:t>
            </a:r>
            <a:r>
              <a:rPr lang="ja-JP" altLang="en-US" sz="1600" dirty="0" smtClean="0">
                <a:solidFill>
                  <a:srgbClr val="0000FF"/>
                </a:solidFill>
              </a:rPr>
              <a:t>奨学生番号</a:t>
            </a:r>
            <a:endParaRPr lang="en-US" altLang="ja-JP" sz="1600" dirty="0" smtClean="0">
              <a:solidFill>
                <a:srgbClr val="0000FF"/>
              </a:solidFill>
            </a:endParaRPr>
          </a:p>
          <a:p>
            <a:pPr marL="174625" indent="-174625"/>
            <a:r>
              <a:rPr lang="ja-JP" altLang="en-US" sz="1600" dirty="0" smtClean="0">
                <a:solidFill>
                  <a:srgbClr val="0000FF"/>
                </a:solidFill>
              </a:rPr>
              <a:t>②奨学金が振り込まれて　いる銀行口座情報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43208" y="298202"/>
            <a:ext cx="4533089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スカラネット・パーソナルのログイン画面</a:t>
            </a:r>
            <a:endParaRPr kumimoji="1"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3271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18405" t="5556" r="41279" b="45331"/>
          <a:stretch/>
        </p:blipFill>
        <p:spPr>
          <a:xfrm>
            <a:off x="240049" y="2124807"/>
            <a:ext cx="4698459" cy="4231545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92" y="3660186"/>
            <a:ext cx="3350643" cy="233467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01558" y="148652"/>
            <a:ext cx="9134272" cy="1163395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重要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kumimoji="1" lang="ja-JP" altLang="en-US" sz="24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24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kumimoji="1" lang="en-US" altLang="ja-JP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ID</a:t>
            </a:r>
            <a:r>
              <a:rPr kumimoji="1"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」、「パスワード」、「奨学生番号」がないと</a:t>
            </a:r>
            <a:r>
              <a:rPr lang="ja-JP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ログインできません。</a:t>
            </a:r>
            <a:endParaRPr kumimoji="1" lang="ja-JP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8517" y="1404839"/>
            <a:ext cx="9247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奨学生番号がわからない方は、事務局学生支援課の窓口まで申し出てください。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00276" y="2070618"/>
            <a:ext cx="452939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奨学生として採用された際に配布された「奨学生証」に、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みなさんの「奨学生番号」が印字されています。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8686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43263" t="4959" r="26719" b="16009"/>
          <a:stretch/>
        </p:blipFill>
        <p:spPr>
          <a:xfrm>
            <a:off x="252920" y="155643"/>
            <a:ext cx="5077838" cy="6565834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円/楕円 3"/>
          <p:cNvSpPr/>
          <p:nvPr/>
        </p:nvSpPr>
        <p:spPr>
          <a:xfrm>
            <a:off x="2675106" y="1245140"/>
            <a:ext cx="856034" cy="4766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103123" y="5492884"/>
            <a:ext cx="856034" cy="4766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カギ線コネクタ 6"/>
          <p:cNvCxnSpPr/>
          <p:nvPr/>
        </p:nvCxnSpPr>
        <p:spPr>
          <a:xfrm>
            <a:off x="3531140" y="1483468"/>
            <a:ext cx="3464973" cy="137484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カギ線コネクタ 8"/>
          <p:cNvCxnSpPr/>
          <p:nvPr/>
        </p:nvCxnSpPr>
        <p:spPr>
          <a:xfrm flipV="1">
            <a:off x="3959157" y="3278221"/>
            <a:ext cx="3036956" cy="2452992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6996113" y="2285083"/>
            <a:ext cx="2500009" cy="2031325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endParaRPr kumimoji="1" lang="en-US" altLang="ja-JP" sz="2000" dirty="0" smtClean="0"/>
          </a:p>
          <a:p>
            <a:r>
              <a:rPr kumimoji="1" lang="ja-JP" altLang="en-US" sz="2000" dirty="0" smtClean="0"/>
              <a:t>「奨学金継続願提出」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の上のバナーか、下のボタンをクリックしてください。</a:t>
            </a:r>
            <a:endParaRPr kumimoji="1" lang="en-US" altLang="ja-JP" sz="2000" dirty="0" smtClean="0"/>
          </a:p>
          <a:p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296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44801" t="12486" r="29184" b="26457"/>
          <a:stretch/>
        </p:blipFill>
        <p:spPr>
          <a:xfrm>
            <a:off x="262647" y="223736"/>
            <a:ext cx="4941887" cy="6371617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47790" t="56889" r="30966" b="36585"/>
          <a:stretch/>
        </p:blipFill>
        <p:spPr>
          <a:xfrm>
            <a:off x="5760734" y="4750119"/>
            <a:ext cx="3780495" cy="1279796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359940" y="223736"/>
            <a:ext cx="4377447" cy="437043"/>
          </a:xfrm>
          <a:prstGeom prst="rect">
            <a:avLst/>
          </a:prstGeom>
          <a:solidFill>
            <a:srgbClr val="339933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奨学金継続願提出ページ</a:t>
            </a:r>
            <a:endParaRPr kumimoji="1" lang="ja-JP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603115" y="4640094"/>
            <a:ext cx="4494179" cy="11867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5197663" y="5029200"/>
            <a:ext cx="447708" cy="4085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45371" y="6295300"/>
            <a:ext cx="1350742" cy="289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奨学生番号</a:t>
            </a:r>
            <a:endParaRPr kumimoji="1" lang="ja-JP" altLang="en-US" sz="1600" b="1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6083570" y="5826868"/>
            <a:ext cx="3783" cy="4684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6527260" y="4891142"/>
            <a:ext cx="894944" cy="4134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6996113" y="4497171"/>
            <a:ext cx="0" cy="3939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642921" y="4004538"/>
            <a:ext cx="3558565" cy="4862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「継続願」を出して終わっている奨学金については、</a:t>
            </a:r>
            <a:r>
              <a:rPr kumimoji="1" lang="ja-JP" altLang="en-US" sz="1600" b="1" dirty="0" smtClean="0">
                <a:solidFill>
                  <a:srgbClr val="FF0000"/>
                </a:solidFill>
              </a:rPr>
              <a:t>「提出済」</a:t>
            </a:r>
            <a:r>
              <a:rPr kumimoji="1" lang="ja-JP" altLang="en-US" sz="1600" b="1" dirty="0" smtClean="0"/>
              <a:t>と表示される。</a:t>
            </a:r>
            <a:endParaRPr kumimoji="1" lang="ja-JP" altLang="en-US" sz="16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465468" y="801802"/>
            <a:ext cx="4238049" cy="30162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奨学金継続願提出ページには、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あなたの借りている奨学金の奨学生番号が表示されています。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番号をクリックすると、該当の奨学金の「継続願」提出ページにアクセスできます。</a:t>
            </a:r>
            <a:endParaRPr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複数の奨学金種別（</a:t>
            </a:r>
            <a:r>
              <a:rPr lang="en-US" altLang="ja-JP" sz="20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000" u="sng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種・２種・給付型奨学金）を受けている方は、すべての種別の「継続願」を出してください。</a:t>
            </a:r>
            <a:endParaRPr lang="en-US" altLang="ja-JP" sz="2000" u="sng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1351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19074" t="6274" r="41236" b="32760"/>
          <a:stretch/>
        </p:blipFill>
        <p:spPr>
          <a:xfrm>
            <a:off x="155644" y="437745"/>
            <a:ext cx="4858204" cy="5918607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テキスト ボックス 3"/>
          <p:cNvSpPr txBox="1"/>
          <p:nvPr/>
        </p:nvSpPr>
        <p:spPr>
          <a:xfrm>
            <a:off x="6437443" y="4146927"/>
            <a:ext cx="2706557" cy="184050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ID</a:t>
            </a:r>
            <a:r>
              <a:rPr lang="ja-JP" altLang="en-US" sz="1600" dirty="0" smtClean="0"/>
              <a:t>やパスワードを</a:t>
            </a:r>
            <a:r>
              <a:rPr lang="ja-JP" altLang="en-US" sz="1600" dirty="0" smtClean="0">
                <a:solidFill>
                  <a:srgbClr val="FF0000"/>
                </a:solidFill>
              </a:rPr>
              <a:t>忘れた方</a:t>
            </a:r>
            <a:r>
              <a:rPr lang="ja-JP" altLang="en-US" sz="1600" dirty="0" smtClean="0"/>
              <a:t>は、ここから再取得します。</a:t>
            </a:r>
            <a:endParaRPr lang="en-US" altLang="ja-JP" sz="1600" dirty="0" smtClean="0"/>
          </a:p>
          <a:p>
            <a:r>
              <a:rPr lang="ja-JP" altLang="en-US" sz="1600" dirty="0" smtClean="0"/>
              <a:t>あらかじめ以下の情報を用意しておいてください。</a:t>
            </a:r>
            <a:endParaRPr lang="en-US" altLang="ja-JP" sz="1600" dirty="0" smtClean="0"/>
          </a:p>
          <a:p>
            <a:r>
              <a:rPr lang="ja-JP" altLang="en-US" sz="1600" dirty="0">
                <a:solidFill>
                  <a:srgbClr val="0000FF"/>
                </a:solidFill>
              </a:rPr>
              <a:t>①</a:t>
            </a:r>
            <a:r>
              <a:rPr lang="ja-JP" altLang="en-US" sz="1600" dirty="0" smtClean="0">
                <a:solidFill>
                  <a:srgbClr val="0000FF"/>
                </a:solidFill>
              </a:rPr>
              <a:t>奨学生番号</a:t>
            </a:r>
            <a:endParaRPr lang="en-US" altLang="ja-JP" sz="1600" dirty="0" smtClean="0">
              <a:solidFill>
                <a:srgbClr val="0000FF"/>
              </a:solidFill>
            </a:endParaRPr>
          </a:p>
          <a:p>
            <a:pPr marL="174625" indent="-174625"/>
            <a:r>
              <a:rPr lang="ja-JP" altLang="en-US" sz="1600" dirty="0" smtClean="0">
                <a:solidFill>
                  <a:srgbClr val="0000FF"/>
                </a:solidFill>
              </a:rPr>
              <a:t>②あなたの奨学金が振り込まれている銀行口座情報</a:t>
            </a:r>
            <a:endParaRPr kumimoji="1" lang="ja-JP" altLang="en-US" sz="1600" dirty="0">
              <a:solidFill>
                <a:srgbClr val="0000FF"/>
              </a:solidFill>
            </a:endParaRPr>
          </a:p>
        </p:txBody>
      </p:sp>
      <p:cxnSp>
        <p:nvCxnSpPr>
          <p:cNvPr id="5" name="カギ線コネクタ 4"/>
          <p:cNvCxnSpPr/>
          <p:nvPr/>
        </p:nvCxnSpPr>
        <p:spPr>
          <a:xfrm rot="10800000">
            <a:off x="4744830" y="4661981"/>
            <a:ext cx="1692613" cy="831714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円/楕円 5"/>
          <p:cNvSpPr/>
          <p:nvPr/>
        </p:nvSpPr>
        <p:spPr>
          <a:xfrm>
            <a:off x="2159540" y="4314104"/>
            <a:ext cx="2622510" cy="7637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97237" y="164775"/>
            <a:ext cx="4659661" cy="437043"/>
          </a:xfrm>
          <a:prstGeom prst="rect">
            <a:avLst/>
          </a:prstGeom>
          <a:solidFill>
            <a:srgbClr val="339933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ID</a:t>
            </a:r>
            <a:r>
              <a:rPr kumimoji="1" lang="ja-JP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とパスワードの再取得</a:t>
            </a:r>
            <a:endParaRPr kumimoji="1" lang="ja-JP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01574" y="1040860"/>
            <a:ext cx="4250988" cy="1723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アカウントを以前取得したが、忘れてしまった場合は、</a:t>
            </a:r>
            <a:r>
              <a:rPr kumimoji="1"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ID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とパスワードを再取得する必要があります。</a:t>
            </a:r>
            <a:endParaRPr kumimoji="1" lang="en-US" altLang="ja-JP" sz="2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「ユーザー</a:t>
            </a:r>
            <a:r>
              <a:rPr kumimoji="1" lang="en-US" altLang="ja-JP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ID</a:t>
            </a:r>
            <a:r>
              <a:rPr kumimoji="1"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・パスワードを忘れた場合」のボタンをクリックして、</a:t>
            </a:r>
            <a:r>
              <a:rPr lang="ja-JP" altLang="en-US" sz="2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再取得しましょう。</a:t>
            </a:r>
            <a:endParaRPr kumimoji="1"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3688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F646-AE69-4BEA-A230-76FE68B8E733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21812" t="9912" r="44950" b="22690"/>
          <a:stretch/>
        </p:blipFill>
        <p:spPr>
          <a:xfrm>
            <a:off x="243192" y="486383"/>
            <a:ext cx="5057652" cy="5869969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496127" y="1159209"/>
            <a:ext cx="402725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奨学生番号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生年月日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性別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氏名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銀行口座情報（奨学金振り込み用口座）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79396" y="486383"/>
            <a:ext cx="452660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以下の情報が必要となります。</a:t>
            </a:r>
            <a:endParaRPr kumimoji="1"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5179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50306</TotalTime>
  <Words>494</Words>
  <Application>Microsoft Office PowerPoint</Application>
  <PresentationFormat>A4 210 x 297 mm</PresentationFormat>
  <Paragraphs>63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7" baseType="lpstr">
      <vt:lpstr>HG丸ｺﾞｼｯｸM-PRO</vt:lpstr>
      <vt:lpstr>ＭＳ Ｐゴシック</vt:lpstr>
      <vt:lpstr>ＭＳ Ｐ明朝</vt:lpstr>
      <vt:lpstr>Arial</vt:lpstr>
      <vt:lpstr>Calibri</vt:lpstr>
      <vt:lpstr>Calibri Light</vt:lpstr>
      <vt:lpstr>Times New Roman</vt:lpstr>
      <vt:lpstr>Wingdings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日本学生支援機構説明会資料</dc:title>
  <dc:creator>JASSO</dc:creator>
  <cp:lastModifiedBy>酒井 和代</cp:lastModifiedBy>
  <cp:revision>2488</cp:revision>
  <cp:lastPrinted>2020-12-01T08:05:21Z</cp:lastPrinted>
  <dcterms:created xsi:type="dcterms:W3CDTF">2001-11-05T01:19:45Z</dcterms:created>
  <dcterms:modified xsi:type="dcterms:W3CDTF">2023-11-17T05:21:44Z</dcterms:modified>
</cp:coreProperties>
</file>